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CD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5CC"/>
          </a:solidFill>
        </a:fill>
      </a:tcStyle>
    </a:wholeTbl>
    <a:band2H>
      <a:tcTxStyle/>
      <a:tcStyle>
        <a:tcBdr/>
        <a:fill>
          <a:solidFill>
            <a:srgbClr val="FC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DF"/>
          </a:solidFill>
        </a:fill>
      </a:tcStyle>
    </a:wholeTbl>
    <a:band2H>
      <a:tcTxStyle/>
      <a:tcStyle>
        <a:tcBdr/>
        <a:fill>
          <a:solidFill>
            <a:srgbClr val="E7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solidFill>
            <a:srgbClr val="205CA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solidFill>
            <a:srgbClr val="205CA0">
              <a:alpha val="20000"/>
            </a:srgbClr>
          </a:solidFill>
        </a:fill>
      </a:tcStyle>
    </a:firstCol>
    <a:la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508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8" y="822883"/>
            <a:ext cx="8286601" cy="254101"/>
          </a:xfrm>
          <a:prstGeom prst="rect">
            <a:avLst/>
          </a:prstGeom>
        </p:spPr>
        <p:txBody>
          <a:bodyPr/>
          <a:lstStyle>
            <a:lvl1pPr>
              <a:defRPr sz="1700"/>
            </a:lvl1pPr>
            <a:lvl2pPr marL="982435" indent="-385535">
              <a:buSzPts val="1700"/>
              <a:defRPr sz="1700"/>
            </a:lvl2pPr>
            <a:lvl3pPr marL="1503891" indent="-449791">
              <a:buSzPts val="1700"/>
              <a:defRPr sz="1700"/>
            </a:lvl3pPr>
            <a:lvl4pPr marL="2001981" indent="-490681">
              <a:buSzPts val="1700"/>
              <a:defRPr sz="1700"/>
            </a:lvl4pPr>
            <a:lvl5pPr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que Slide - C">
    <p:bg>
      <p:bgPr>
        <a:gradFill flip="none" rotWithShape="1"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87;p11" descr="Google Shape;87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33944" y="1353280"/>
            <a:ext cx="5375701" cy="8367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3944" y="2241281"/>
            <a:ext cx="5375701" cy="695401"/>
          </a:xfrm>
          <a:prstGeom prst="rect">
            <a:avLst/>
          </a:prstGeom>
        </p:spPr>
        <p:txBody>
          <a:bodyPr/>
          <a:lstStyle>
            <a:lvl1pPr>
              <a:defRPr sz="1700">
                <a:solidFill>
                  <a:srgbClr val="002060"/>
                </a:solidFill>
              </a:defRPr>
            </a:lvl1pPr>
            <a:lvl2pPr marL="982435" indent="-385535">
              <a:buSzPts val="1700"/>
              <a:defRPr sz="1700">
                <a:solidFill>
                  <a:srgbClr val="002060"/>
                </a:solidFill>
              </a:defRPr>
            </a:lvl2pPr>
            <a:lvl3pPr marL="1503891" indent="-449791">
              <a:buSzPts val="1700"/>
              <a:defRPr sz="1700">
                <a:solidFill>
                  <a:srgbClr val="002060"/>
                </a:solidFill>
              </a:defRPr>
            </a:lvl3pPr>
            <a:lvl4pPr marL="2001981" indent="-490681">
              <a:buSzPts val="1700"/>
              <a:defRPr sz="1700">
                <a:solidFill>
                  <a:srgbClr val="002060"/>
                </a:solidFill>
              </a:defRPr>
            </a:lvl4pPr>
            <a:lvl5pPr>
              <a:defRPr sz="1700"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9" name="Google Shape;90;p11" descr="Google Shape;90;p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 - 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371571" y="104776"/>
            <a:ext cx="8286601" cy="742501"/>
          </a:xfrm>
          <a:prstGeom prst="rect">
            <a:avLst/>
          </a:prstGeom>
        </p:spPr>
        <p:txBody>
          <a:bodyPr lIns="68574" tIns="68574" rIns="68574" bIns="68574"/>
          <a:lstStyle/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134" y="729052"/>
            <a:ext cx="8286600" cy="230701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spcBef>
                <a:spcPts val="0"/>
              </a:spcBef>
              <a:defRPr sz="1700"/>
            </a:lvl1pPr>
            <a:lvl2pPr marL="228600" indent="457200">
              <a:spcBef>
                <a:spcPts val="0"/>
              </a:spcBef>
              <a:buSzTx/>
              <a:buNone/>
              <a:defRPr sz="1700"/>
            </a:lvl2pPr>
            <a:lvl3pPr marL="228600" indent="914400">
              <a:spcBef>
                <a:spcPts val="0"/>
              </a:spcBef>
              <a:buSzTx/>
              <a:buNone/>
              <a:defRPr sz="1700"/>
            </a:lvl3pPr>
            <a:lvl4pPr marL="228600" indent="1371600">
              <a:spcBef>
                <a:spcPts val="0"/>
              </a:spcBef>
              <a:buSzTx/>
              <a:buNone/>
              <a:defRPr sz="1700"/>
            </a:lvl4pPr>
            <a:lvl5pPr>
              <a:spcBef>
                <a:spcPts val="0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oogle Shape;96;p13" descr="Google Shape;96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428738" y="47625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74" name="Google Shape;99;p13" descr="Google Shape;9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 - Basic Footer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01;p14" descr="Google Shape;101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794"/>
            <a:ext cx="9136864" cy="513948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428737" y="104776"/>
            <a:ext cx="8286600" cy="742500"/>
          </a:xfrm>
          <a:prstGeom prst="rect">
            <a:avLst/>
          </a:prstGeom>
        </p:spPr>
        <p:txBody>
          <a:bodyPr lIns="68574" tIns="68574" rIns="68574" bIns="68574"/>
          <a:lstStyle/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810852"/>
            <a:ext cx="8286600" cy="276901"/>
          </a:xfrm>
          <a:prstGeom prst="rect">
            <a:avLst/>
          </a:prstGeom>
        </p:spPr>
        <p:txBody>
          <a:bodyPr lIns="68574" tIns="68574" rIns="68574" bIns="68574" anchor="ctr"/>
          <a:lstStyle>
            <a:lvl1pPr>
              <a:spcBef>
                <a:spcPts val="0"/>
              </a:spcBef>
              <a:defRPr sz="1800"/>
            </a:lvl1pPr>
            <a:lvl2pPr marL="1005114" indent="-408214">
              <a:spcBef>
                <a:spcPts val="0"/>
              </a:spcBef>
              <a:buSzPts val="1800"/>
              <a:defRPr sz="1800"/>
            </a:lvl2pPr>
            <a:lvl3pPr marL="1520825" indent="-447675">
              <a:spcBef>
                <a:spcPts val="0"/>
              </a:spcBef>
              <a:buSzPts val="1800"/>
              <a:defRPr sz="1800"/>
            </a:lvl3pPr>
            <a:lvl4pPr marL="2018722" indent="-488372">
              <a:spcBef>
                <a:spcPts val="0"/>
              </a:spcBef>
              <a:buSzPts val="1800"/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Google Shape;104;p14"/>
          <p:cNvSpPr txBox="1">
            <a:spLocks noGrp="1"/>
          </p:cNvSpPr>
          <p:nvPr>
            <p:ph type="body" idx="13"/>
          </p:nvPr>
        </p:nvSpPr>
        <p:spPr>
          <a:xfrm>
            <a:off x="428737" y="1266063"/>
            <a:ext cx="8286599" cy="3167701"/>
          </a:xfrm>
          <a:prstGeom prst="rect">
            <a:avLst/>
          </a:prstGeom>
        </p:spPr>
        <p:txBody>
          <a:bodyPr lIns="68574" tIns="68574" rIns="68574" bIns="68574"/>
          <a:lstStyle/>
          <a:p>
            <a:pPr>
              <a:lnSpc>
                <a:spcPct val="150000"/>
              </a:lnSpc>
              <a:defRPr>
                <a:solidFill>
                  <a:srgbClr val="5B5B5B"/>
                </a:solidFill>
              </a:defRPr>
            </a:pP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06;p15" descr="Google Shape;106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2"/>
            <a:ext cx="9141618" cy="5142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4813" y="1364176"/>
            <a:ext cx="8334300" cy="1288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428738" y="47625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" name="Google Shape;109;p15"/>
          <p:cNvSpPr txBox="1">
            <a:spLocks noGrp="1"/>
          </p:cNvSpPr>
          <p:nvPr>
            <p:ph type="body" sz="quarter" idx="13"/>
          </p:nvPr>
        </p:nvSpPr>
        <p:spPr>
          <a:xfrm>
            <a:off x="405916" y="857250"/>
            <a:ext cx="7617902" cy="190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defRPr>
                <a:solidFill>
                  <a:srgbClr val="002060"/>
                </a:solidFill>
              </a:defRPr>
            </a:pPr>
            <a:endParaRPr/>
          </a:p>
        </p:txBody>
      </p:sp>
      <p:pic>
        <p:nvPicPr>
          <p:cNvPr id="200" name="Google Shape;110;p15" descr="Google Shape;110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12;p16" descr="Google Shape;11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375128" y="730833"/>
            <a:ext cx="4844702" cy="9738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3215" y="1704669"/>
            <a:ext cx="4836602" cy="35760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1700"/>
            </a:lvl1pPr>
            <a:lvl2pPr marL="228600" indent="36830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2pPr>
            <a:lvl3pPr marL="228600" indent="83820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3pPr>
            <a:lvl4pPr marL="228600" indent="130175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4pPr>
            <a:lvl5pPr>
              <a:lnSpc>
                <a:spcPct val="95000"/>
              </a:lnSpc>
              <a:spcBef>
                <a:spcPts val="0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Google Shape;115;p16"/>
          <p:cNvSpPr txBox="1">
            <a:spLocks noGrp="1"/>
          </p:cNvSpPr>
          <p:nvPr>
            <p:ph type="body" sz="quarter" idx="13"/>
          </p:nvPr>
        </p:nvSpPr>
        <p:spPr>
          <a:xfrm>
            <a:off x="383215" y="2638950"/>
            <a:ext cx="4836602" cy="2139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1200">
                <a:solidFill>
                  <a:srgbClr val="8D837B"/>
                </a:solidFill>
              </a:defRPr>
            </a:pPr>
            <a:endParaRPr/>
          </a:p>
        </p:txBody>
      </p:sp>
      <p:sp>
        <p:nvSpPr>
          <p:cNvPr id="212" name="Google Shape;116;p16"/>
          <p:cNvSpPr txBox="1">
            <a:spLocks noGrp="1"/>
          </p:cNvSpPr>
          <p:nvPr>
            <p:ph type="body" sz="quarter" idx="14"/>
          </p:nvPr>
        </p:nvSpPr>
        <p:spPr>
          <a:xfrm>
            <a:off x="383215" y="2448703"/>
            <a:ext cx="4836602" cy="1857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  <a:defRPr sz="1200">
                <a:solidFill>
                  <a:srgbClr val="8D837B"/>
                </a:solidFill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118;p17" descr="Google Shape;11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789"/>
            <a:ext cx="9141619" cy="514216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0298" y="2421713"/>
            <a:ext cx="1611901" cy="373801"/>
          </a:xfrm>
          <a:prstGeom prst="rect">
            <a:avLst/>
          </a:prstGeom>
        </p:spPr>
        <p:txBody>
          <a:bodyPr anchor="b"/>
          <a:lstStyle>
            <a:lvl1pPr algn="ctr">
              <a:defRPr sz="1100" b="1"/>
            </a:lvl1pPr>
            <a:lvl2pPr marL="828039" indent="-237489" algn="ctr">
              <a:buSzPts val="1100"/>
              <a:defRPr sz="1100" b="1"/>
            </a:lvl2pPr>
            <a:lvl3pPr marL="1303564" indent="-249464" algn="ctr">
              <a:buSzPts val="1100"/>
              <a:defRPr sz="1100" b="1"/>
            </a:lvl3pPr>
            <a:lvl4pPr marL="1803400" indent="-279400" algn="ctr">
              <a:buSzPts val="1100"/>
              <a:defRPr sz="1100" b="1"/>
            </a:lvl4pPr>
            <a:lvl5pPr algn="ctr">
              <a:defRPr sz="11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Google Shape;120;p17"/>
          <p:cNvSpPr txBox="1">
            <a:spLocks noGrp="1"/>
          </p:cNvSpPr>
          <p:nvPr>
            <p:ph type="body" sz="quarter" idx="13"/>
          </p:nvPr>
        </p:nvSpPr>
        <p:spPr>
          <a:xfrm>
            <a:off x="2107353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23" name="Google Shape;121;p17"/>
          <p:cNvSpPr txBox="1">
            <a:spLocks noGrp="1"/>
          </p:cNvSpPr>
          <p:nvPr>
            <p:ph type="body" sz="quarter" idx="14"/>
          </p:nvPr>
        </p:nvSpPr>
        <p:spPr>
          <a:xfrm>
            <a:off x="3845240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24" name="Google Shape;122;p17"/>
          <p:cNvSpPr txBox="1">
            <a:spLocks noGrp="1"/>
          </p:cNvSpPr>
          <p:nvPr>
            <p:ph type="body" sz="quarter" idx="15"/>
          </p:nvPr>
        </p:nvSpPr>
        <p:spPr>
          <a:xfrm>
            <a:off x="2085045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25" name="Google Shape;123;p17"/>
          <p:cNvSpPr txBox="1">
            <a:spLocks noGrp="1"/>
          </p:cNvSpPr>
          <p:nvPr>
            <p:ph type="body" sz="quarter" idx="16"/>
          </p:nvPr>
        </p:nvSpPr>
        <p:spPr>
          <a:xfrm>
            <a:off x="3813321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26" name="Google Shape;124;p17"/>
          <p:cNvSpPr>
            <a:spLocks noGrp="1"/>
          </p:cNvSpPr>
          <p:nvPr>
            <p:ph type="pic" sz="quarter" idx="17"/>
          </p:nvPr>
        </p:nvSpPr>
        <p:spPr>
          <a:xfrm>
            <a:off x="51534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7" name="Google Shape;125;p17"/>
          <p:cNvSpPr>
            <a:spLocks noGrp="1"/>
          </p:cNvSpPr>
          <p:nvPr>
            <p:ph type="pic" sz="quarter" idx="18"/>
          </p:nvPr>
        </p:nvSpPr>
        <p:spPr>
          <a:xfrm>
            <a:off x="2254948" y="1164779"/>
            <a:ext cx="1261802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8" name="Google Shape;126;p17"/>
          <p:cNvSpPr>
            <a:spLocks noGrp="1"/>
          </p:cNvSpPr>
          <p:nvPr>
            <p:ph type="pic" sz="quarter" idx="19"/>
          </p:nvPr>
        </p:nvSpPr>
        <p:spPr>
          <a:xfrm>
            <a:off x="3965121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Google Shape;127;p17"/>
          <p:cNvSpPr txBox="1">
            <a:spLocks noGrp="1"/>
          </p:cNvSpPr>
          <p:nvPr>
            <p:ph type="body" sz="quarter" idx="20"/>
          </p:nvPr>
        </p:nvSpPr>
        <p:spPr>
          <a:xfrm>
            <a:off x="369355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428738" y="41066"/>
            <a:ext cx="8286301" cy="7428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1" name="Google Shape;129;p17"/>
          <p:cNvSpPr txBox="1">
            <a:spLocks noGrp="1"/>
          </p:cNvSpPr>
          <p:nvPr>
            <p:ph type="body" sz="quarter" idx="21"/>
          </p:nvPr>
        </p:nvSpPr>
        <p:spPr>
          <a:xfrm>
            <a:off x="5581336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2" name="Google Shape;130;p17"/>
          <p:cNvSpPr txBox="1">
            <a:spLocks noGrp="1"/>
          </p:cNvSpPr>
          <p:nvPr>
            <p:ph type="body" sz="quarter" idx="22"/>
          </p:nvPr>
        </p:nvSpPr>
        <p:spPr>
          <a:xfrm>
            <a:off x="7319222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3" name="Google Shape;131;p17"/>
          <p:cNvSpPr txBox="1">
            <a:spLocks noGrp="1"/>
          </p:cNvSpPr>
          <p:nvPr>
            <p:ph type="body" sz="quarter" idx="23"/>
          </p:nvPr>
        </p:nvSpPr>
        <p:spPr>
          <a:xfrm>
            <a:off x="5551268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34" name="Google Shape;132;p17"/>
          <p:cNvSpPr txBox="1">
            <a:spLocks noGrp="1"/>
          </p:cNvSpPr>
          <p:nvPr>
            <p:ph type="body" sz="quarter" idx="24"/>
          </p:nvPr>
        </p:nvSpPr>
        <p:spPr>
          <a:xfrm>
            <a:off x="7289214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35" name="Google Shape;133;p17"/>
          <p:cNvSpPr>
            <a:spLocks noGrp="1"/>
          </p:cNvSpPr>
          <p:nvPr>
            <p:ph type="pic" sz="quarter" idx="25"/>
          </p:nvPr>
        </p:nvSpPr>
        <p:spPr>
          <a:xfrm>
            <a:off x="5697923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6" name="Google Shape;134;p17"/>
          <p:cNvSpPr>
            <a:spLocks noGrp="1"/>
          </p:cNvSpPr>
          <p:nvPr>
            <p:ph type="pic" sz="quarter" idx="26"/>
          </p:nvPr>
        </p:nvSpPr>
        <p:spPr>
          <a:xfrm>
            <a:off x="744101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que Slide - C">
    <p:bg>
      <p:bgPr>
        <a:gradFill flip="none" rotWithShape="1"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136;p18" descr="Google Shape;13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6801" y="1685925"/>
            <a:ext cx="4396801" cy="685800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002060"/>
                </a:solidFill>
              </a:defRPr>
            </a:lvl1pPr>
            <a:lvl2pPr marL="1277257" indent="-680357" algn="ctr">
              <a:buSzPts val="3000"/>
              <a:defRPr sz="3000">
                <a:solidFill>
                  <a:srgbClr val="002060"/>
                </a:solidFill>
              </a:defRPr>
            </a:lvl2pPr>
            <a:lvl3pPr marL="1847850" indent="-793750" algn="ctr">
              <a:buSzPts val="3000"/>
              <a:defRPr sz="3000">
                <a:solidFill>
                  <a:srgbClr val="002060"/>
                </a:solidFill>
              </a:defRPr>
            </a:lvl3pPr>
            <a:lvl4pPr marL="2377209" indent="-865909" algn="ctr">
              <a:buSzPts val="3000"/>
              <a:defRPr sz="3000">
                <a:solidFill>
                  <a:srgbClr val="002060"/>
                </a:solidFill>
              </a:defRPr>
            </a:lvl4pPr>
            <a:lvl5pPr algn="ctr">
              <a:defRPr sz="3000"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6" name="Google Shape;138;p18" descr="Google Shape;138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Google Shape;140;p19" descr="Google Shape;14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Google Shape;22;p3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/>
            </a:pPr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8737" y="1323213"/>
            <a:ext cx="39786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Google Shape;27;p4"/>
          <p:cNvSpPr txBox="1">
            <a:spLocks noGrp="1"/>
          </p:cNvSpPr>
          <p:nvPr>
            <p:ph type="body" sz="half" idx="13"/>
          </p:nvPr>
        </p:nvSpPr>
        <p:spPr>
          <a:xfrm>
            <a:off x="4736682" y="1323213"/>
            <a:ext cx="3978602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7" name="Google Shape;28;p4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1323213"/>
            <a:ext cx="2572500" cy="31680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4;p5"/>
          <p:cNvSpPr txBox="1">
            <a:spLocks noGrp="1"/>
          </p:cNvSpPr>
          <p:nvPr>
            <p:ph type="body" sz="quarter" idx="13"/>
          </p:nvPr>
        </p:nvSpPr>
        <p:spPr>
          <a:xfrm>
            <a:off x="3283880" y="1323001"/>
            <a:ext cx="2572501" cy="3168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51" name="Google Shape;35;p5"/>
          <p:cNvSpPr txBox="1">
            <a:spLocks noGrp="1"/>
          </p:cNvSpPr>
          <p:nvPr>
            <p:ph type="body" sz="quarter" idx="14"/>
          </p:nvPr>
        </p:nvSpPr>
        <p:spPr>
          <a:xfrm>
            <a:off x="6139022" y="1322784"/>
            <a:ext cx="2572501" cy="3168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52" name="Google Shape;36;p5"/>
          <p:cNvSpPr txBox="1">
            <a:spLocks noGrp="1"/>
          </p:cNvSpPr>
          <p:nvPr>
            <p:ph type="body" sz="quarter" idx="15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pic>
        <p:nvPicPr>
          <p:cNvPr id="53" name="Google Shape;38;p5" descr="Google Shape;38;p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" y="1003"/>
            <a:ext cx="9141623" cy="513948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Google Shape;40;p6" descr="Google Shape;40;p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570011"/>
            <a:ext cx="9141618" cy="571351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Google Shape;43;p6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/>
            </a:pPr>
            <a:endParaRPr/>
          </a:p>
        </p:txBody>
      </p:sp>
      <p:pic>
        <p:nvPicPr>
          <p:cNvPr id="68" name="Google Shape;45;p6" descr="Google Shape;45;p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47;p7" descr="Google Shape;47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" y="-32017"/>
            <a:ext cx="9200026" cy="517551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0298" y="2421713"/>
            <a:ext cx="1611901" cy="373801"/>
          </a:xfrm>
          <a:prstGeom prst="rect">
            <a:avLst/>
          </a:prstGeom>
        </p:spPr>
        <p:txBody>
          <a:bodyPr anchor="b"/>
          <a:lstStyle>
            <a:lvl1pPr algn="ctr">
              <a:defRPr sz="1100" b="1">
                <a:solidFill>
                  <a:srgbClr val="205CA0"/>
                </a:solidFill>
              </a:defRPr>
            </a:lvl1pPr>
            <a:lvl2pPr marL="828039" indent="-237489" algn="ctr">
              <a:buSzPts val="1100"/>
              <a:defRPr sz="1100" b="1">
                <a:solidFill>
                  <a:srgbClr val="205CA0"/>
                </a:solidFill>
              </a:defRPr>
            </a:lvl2pPr>
            <a:lvl3pPr marL="1303564" indent="-249464" algn="ctr">
              <a:buSzPts val="1100"/>
              <a:defRPr sz="1100" b="1">
                <a:solidFill>
                  <a:srgbClr val="205CA0"/>
                </a:solidFill>
              </a:defRPr>
            </a:lvl3pPr>
            <a:lvl4pPr marL="1803400" indent="-279400" algn="ctr">
              <a:buSzPts val="1100"/>
              <a:defRPr sz="1100" b="1">
                <a:solidFill>
                  <a:srgbClr val="205CA0"/>
                </a:solidFill>
              </a:defRPr>
            </a:lvl4pPr>
            <a:lvl5pPr algn="ctr">
              <a:defRPr sz="1100" b="1">
                <a:solidFill>
                  <a:srgbClr val="205CA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Google Shape;49;p7"/>
          <p:cNvSpPr txBox="1">
            <a:spLocks noGrp="1"/>
          </p:cNvSpPr>
          <p:nvPr>
            <p:ph type="body" sz="quarter" idx="13"/>
          </p:nvPr>
        </p:nvSpPr>
        <p:spPr>
          <a:xfrm>
            <a:off x="2107353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79" name="Google Shape;50;p7"/>
          <p:cNvSpPr txBox="1">
            <a:spLocks noGrp="1"/>
          </p:cNvSpPr>
          <p:nvPr>
            <p:ph type="body" sz="quarter" idx="14"/>
          </p:nvPr>
        </p:nvSpPr>
        <p:spPr>
          <a:xfrm>
            <a:off x="3845240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0" name="Google Shape;51;p7"/>
          <p:cNvSpPr txBox="1">
            <a:spLocks noGrp="1"/>
          </p:cNvSpPr>
          <p:nvPr>
            <p:ph type="body" sz="quarter" idx="15"/>
          </p:nvPr>
        </p:nvSpPr>
        <p:spPr>
          <a:xfrm>
            <a:off x="2085045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1" name="Google Shape;52;p7"/>
          <p:cNvSpPr txBox="1">
            <a:spLocks noGrp="1"/>
          </p:cNvSpPr>
          <p:nvPr>
            <p:ph type="body" sz="quarter" idx="16"/>
          </p:nvPr>
        </p:nvSpPr>
        <p:spPr>
          <a:xfrm>
            <a:off x="3813321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2" name="Google Shape;53;p7"/>
          <p:cNvSpPr>
            <a:spLocks noGrp="1"/>
          </p:cNvSpPr>
          <p:nvPr>
            <p:ph type="pic" sz="quarter" idx="17"/>
          </p:nvPr>
        </p:nvSpPr>
        <p:spPr>
          <a:xfrm>
            <a:off x="51534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" name="Google Shape;54;p7"/>
          <p:cNvSpPr>
            <a:spLocks noGrp="1"/>
          </p:cNvSpPr>
          <p:nvPr>
            <p:ph type="pic" sz="quarter" idx="18"/>
          </p:nvPr>
        </p:nvSpPr>
        <p:spPr>
          <a:xfrm>
            <a:off x="2254948" y="1164779"/>
            <a:ext cx="1261802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Google Shape;55;p7"/>
          <p:cNvSpPr>
            <a:spLocks noGrp="1"/>
          </p:cNvSpPr>
          <p:nvPr>
            <p:ph type="pic" sz="quarter" idx="19"/>
          </p:nvPr>
        </p:nvSpPr>
        <p:spPr>
          <a:xfrm>
            <a:off x="3965121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Google Shape;56;p7"/>
          <p:cNvSpPr txBox="1">
            <a:spLocks noGrp="1"/>
          </p:cNvSpPr>
          <p:nvPr>
            <p:ph type="body" sz="quarter" idx="20"/>
          </p:nvPr>
        </p:nvSpPr>
        <p:spPr>
          <a:xfrm>
            <a:off x="369355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428738" y="41066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Google Shape;58;p7"/>
          <p:cNvSpPr txBox="1">
            <a:spLocks noGrp="1"/>
          </p:cNvSpPr>
          <p:nvPr>
            <p:ph type="body" sz="quarter" idx="21"/>
          </p:nvPr>
        </p:nvSpPr>
        <p:spPr>
          <a:xfrm>
            <a:off x="5581336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8" name="Google Shape;59;p7"/>
          <p:cNvSpPr txBox="1">
            <a:spLocks noGrp="1"/>
          </p:cNvSpPr>
          <p:nvPr>
            <p:ph type="body" sz="quarter" idx="22"/>
          </p:nvPr>
        </p:nvSpPr>
        <p:spPr>
          <a:xfrm>
            <a:off x="7319222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9" name="Google Shape;60;p7"/>
          <p:cNvSpPr txBox="1">
            <a:spLocks noGrp="1"/>
          </p:cNvSpPr>
          <p:nvPr>
            <p:ph type="body" sz="quarter" idx="23"/>
          </p:nvPr>
        </p:nvSpPr>
        <p:spPr>
          <a:xfrm>
            <a:off x="5551268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90" name="Google Shape;61;p7"/>
          <p:cNvSpPr txBox="1">
            <a:spLocks noGrp="1"/>
          </p:cNvSpPr>
          <p:nvPr>
            <p:ph type="body" sz="quarter" idx="24"/>
          </p:nvPr>
        </p:nvSpPr>
        <p:spPr>
          <a:xfrm>
            <a:off x="7289214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91" name="Google Shape;62;p7"/>
          <p:cNvSpPr>
            <a:spLocks noGrp="1"/>
          </p:cNvSpPr>
          <p:nvPr>
            <p:ph type="pic" sz="quarter" idx="25"/>
          </p:nvPr>
        </p:nvSpPr>
        <p:spPr>
          <a:xfrm>
            <a:off x="5697923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Google Shape;63;p7"/>
          <p:cNvSpPr>
            <a:spLocks noGrp="1"/>
          </p:cNvSpPr>
          <p:nvPr>
            <p:ph type="pic" sz="quarter" idx="26"/>
          </p:nvPr>
        </p:nvSpPr>
        <p:spPr>
          <a:xfrm>
            <a:off x="744101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3" name="Google Shape;64;p7" descr="Google Shape;64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66;p8" descr="Google Shape;66;p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428737" y="1328163"/>
            <a:ext cx="8286600" cy="3167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69;p8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002060"/>
                </a:solidFill>
              </a:defRPr>
            </a:pPr>
            <a:endParaRPr/>
          </a:p>
        </p:txBody>
      </p:sp>
      <p:pic>
        <p:nvPicPr>
          <p:cNvPr id="108" name="Google Shape;71;p8" descr="Google Shape;71;p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8737" y="1323213"/>
            <a:ext cx="53385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75;p9"/>
          <p:cNvSpPr txBox="1">
            <a:spLocks noGrp="1"/>
          </p:cNvSpPr>
          <p:nvPr>
            <p:ph type="body" sz="quarter" idx="13"/>
          </p:nvPr>
        </p:nvSpPr>
        <p:spPr>
          <a:xfrm>
            <a:off x="6301732" y="1323213"/>
            <a:ext cx="2413500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22" name="Google Shape;76;p9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123" name="Google Shape;78;p9"/>
          <p:cNvSpPr/>
          <p:nvPr/>
        </p:nvSpPr>
        <p:spPr>
          <a:xfrm flipV="1">
            <a:off x="6009248" y="1324135"/>
            <a:ext cx="1" cy="3166801"/>
          </a:xfrm>
          <a:prstGeom prst="line">
            <a:avLst/>
          </a:prstGeom>
          <a:ln>
            <a:solidFill>
              <a:srgbClr val="B9B4AF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1323213"/>
            <a:ext cx="24846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82;p10"/>
          <p:cNvSpPr txBox="1">
            <a:spLocks noGrp="1"/>
          </p:cNvSpPr>
          <p:nvPr>
            <p:ph type="body" sz="half" idx="13"/>
          </p:nvPr>
        </p:nvSpPr>
        <p:spPr>
          <a:xfrm>
            <a:off x="3364650" y="1323213"/>
            <a:ext cx="5350801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37" name="Google Shape;83;p10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138" name="Google Shape;85;p10"/>
          <p:cNvSpPr/>
          <p:nvPr/>
        </p:nvSpPr>
        <p:spPr>
          <a:xfrm flipV="1">
            <a:off x="3063575" y="1324135"/>
            <a:ext cx="1" cy="3166801"/>
          </a:xfrm>
          <a:prstGeom prst="line">
            <a:avLst/>
          </a:prstGeom>
          <a:ln>
            <a:solidFill>
              <a:srgbClr val="B9B4AF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7;p1" descr="Google Shape;7;p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2;p1" descr="Google Shape;12;p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9;p3" descr="Google Shape;19;p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387" y="-2"/>
            <a:ext cx="9140229" cy="514346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28737" y="1323213"/>
            <a:ext cx="8286600" cy="316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1pPr>
      <a:lvl2pPr marL="937078" marR="0" indent="-340178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2pPr>
      <a:lvl3pPr marL="1447800" marR="0" indent="-3810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3pPr>
      <a:lvl4pPr marL="1937327" marR="0" indent="-406977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4pPr>
      <a:lvl5pPr marL="228600" marR="0" indent="1828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trailblazer.me/id/sfdcamit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linkedin.com/in/simplyami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trailblazer.me/id/sfdcamit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linkedin.com/in/simplyami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lblazercommunitygroups.com/delhi-in-developers-group/" TargetMode="External"/><Relationship Id="rId7" Type="http://schemas.openxmlformats.org/officeDocument/2006/relationships/hyperlink" Target="https://newdelhisfdcdug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newdelhisfdcdug" TargetMode="External"/><Relationship Id="rId5" Type="http://schemas.openxmlformats.org/officeDocument/2006/relationships/hyperlink" Target="https://twitter.com/newdelhisfdcdug" TargetMode="External"/><Relationship Id="rId4" Type="http://schemas.openxmlformats.org/officeDocument/2006/relationships/hyperlink" Target="http://bit.ly/NewDelhiCommunit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newdelhisfdcdug" TargetMode="External"/><Relationship Id="rId5" Type="http://schemas.openxmlformats.org/officeDocument/2006/relationships/hyperlink" Target="http://bit.ly/NewDelhiCommunity" TargetMode="External"/><Relationship Id="rId4" Type="http://schemas.openxmlformats.org/officeDocument/2006/relationships/hyperlink" Target="https://twitter.com/newdelhisfdcdu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bit.ly/SFMentorshipCentral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www.cloudvandan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hyperlink" Target="https://www.simplilearn.com/salesforce/salesforce-platform-developer-1-certification-trai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145;p20"/>
          <p:cNvSpPr/>
          <p:nvPr/>
        </p:nvSpPr>
        <p:spPr>
          <a:xfrm>
            <a:off x="6733699" y="199847"/>
            <a:ext cx="2333107" cy="657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Google Shape;146;p20"/>
          <p:cNvSpPr txBox="1">
            <a:spLocks noGrp="1"/>
          </p:cNvSpPr>
          <p:nvPr>
            <p:ph type="title"/>
          </p:nvPr>
        </p:nvSpPr>
        <p:spPr>
          <a:xfrm>
            <a:off x="420704" y="240131"/>
            <a:ext cx="8286599" cy="5148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New Delhi Salesforce Developer Group</a:t>
            </a:r>
          </a:p>
        </p:txBody>
      </p:sp>
      <p:sp>
        <p:nvSpPr>
          <p:cNvPr id="269" name="Google Shape;147;p20"/>
          <p:cNvSpPr txBox="1"/>
          <p:nvPr/>
        </p:nvSpPr>
        <p:spPr>
          <a:xfrm>
            <a:off x="578223" y="1501599"/>
            <a:ext cx="6251990" cy="80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323850" indent="-190500">
              <a:spcBef>
                <a:spcPts val="1400"/>
              </a:spcBef>
            </a:pPr>
            <a:endParaRPr/>
          </a:p>
          <a:p>
            <a:pPr indent="133350">
              <a:lnSpc>
                <a:spcPct val="95000"/>
              </a:lnSpc>
              <a:defRPr sz="3000">
                <a:solidFill>
                  <a:srgbClr val="002060"/>
                </a:solidFill>
              </a:defRPr>
            </a:pPr>
            <a:r>
              <a:t>Mulesoft : Error Handling</a:t>
            </a:r>
          </a:p>
        </p:txBody>
      </p:sp>
      <p:pic>
        <p:nvPicPr>
          <p:cNvPr id="270" name="Google Shape;148;p20" descr="Google Shape;14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6604" y="2779933"/>
            <a:ext cx="1260201" cy="102669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Google Shape;149;p20"/>
          <p:cNvSpPr txBox="1"/>
          <p:nvPr/>
        </p:nvSpPr>
        <p:spPr>
          <a:xfrm>
            <a:off x="1585791" y="4360081"/>
            <a:ext cx="5956426" cy="126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LEARN . SHARE . CELEBRATE . SALESFORCE</a:t>
            </a:r>
          </a:p>
          <a:p>
            <a:pPr>
              <a:defRPr sz="2000">
                <a:solidFill>
                  <a:schemeClr val="accent6"/>
                </a:solidFill>
              </a:defRPr>
            </a:pPr>
            <a:br/>
            <a:endParaRPr/>
          </a:p>
        </p:txBody>
      </p:sp>
      <p:pic>
        <p:nvPicPr>
          <p:cNvPr id="272" name="Google Shape;150;p20" descr="Google Shape;15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5497" y="3871476"/>
            <a:ext cx="1911309" cy="48860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232;p27"/>
          <p:cNvSpPr txBox="1"/>
          <p:nvPr/>
        </p:nvSpPr>
        <p:spPr>
          <a:xfrm>
            <a:off x="1010029" y="754931"/>
            <a:ext cx="3960100" cy="401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277" name="object 3"/>
          <p:cNvGrpSpPr/>
          <p:nvPr/>
        </p:nvGrpSpPr>
        <p:grpSpPr>
          <a:xfrm>
            <a:off x="561473" y="3551091"/>
            <a:ext cx="1418139" cy="1617395"/>
            <a:chOff x="0" y="0"/>
            <a:chExt cx="1418138" cy="1617394"/>
          </a:xfrm>
        </p:grpSpPr>
        <p:sp>
          <p:nvSpPr>
            <p:cNvPr id="274" name="object 4"/>
            <p:cNvSpPr/>
            <p:nvPr/>
          </p:nvSpPr>
          <p:spPr>
            <a:xfrm>
              <a:off x="417825" y="1300720"/>
              <a:ext cx="1000314" cy="3166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5" name="object 5"/>
            <p:cNvSpPr/>
            <p:nvPr/>
          </p:nvSpPr>
          <p:spPr>
            <a:xfrm>
              <a:off x="351819" y="0"/>
              <a:ext cx="919250" cy="15316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object 6"/>
            <p:cNvSpPr/>
            <p:nvPr/>
          </p:nvSpPr>
          <p:spPr>
            <a:xfrm>
              <a:off x="0" y="1325657"/>
              <a:ext cx="1000313" cy="29173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Default Error Handling</a:t>
            </a:r>
          </a:p>
        </p:txBody>
      </p:sp>
      <p:pic>
        <p:nvPicPr>
          <p:cNvPr id="36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371" name="Screenshot 2020-01-26 at 4.56.33 PM.png" descr="Screenshot 2020-01-26 at 4.56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0753" y="884452"/>
            <a:ext cx="6620183" cy="3034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Information returned from HTTP listeners</a:t>
            </a:r>
          </a:p>
        </p:txBody>
      </p:sp>
      <p:pic>
        <p:nvPicPr>
          <p:cNvPr id="37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78" name="By default for a Success response returned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By default for a </a:t>
            </a:r>
            <a:r>
              <a:rPr b="1"/>
              <a:t>Success response </a:t>
            </a:r>
            <a:r>
              <a:t>returned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payload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status code of 200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By default for an </a:t>
            </a:r>
            <a:r>
              <a:rPr b="1"/>
              <a:t>Error response</a:t>
            </a:r>
            <a:r>
              <a:t> returned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description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Status code of 500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These values can be override for a HTTP listener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Global Error Handler</a:t>
            </a:r>
          </a:p>
        </p:txBody>
      </p:sp>
      <p:pic>
        <p:nvPicPr>
          <p:cNvPr id="38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85" name="Each Error handler can contain one or more error handler scope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Each Error handler can contain one or more error handler scope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On Error Continue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On Error propagate 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Each error scope can contain any no of scope processors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1</a:t>
            </a:r>
          </a:p>
        </p:txBody>
      </p:sp>
      <p:pic>
        <p:nvPicPr>
          <p:cNvPr id="38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91" name="callingFlow"/>
          <p:cNvSpPr/>
          <p:nvPr/>
        </p:nvSpPr>
        <p:spPr>
          <a:xfrm>
            <a:off x="403739" y="1551993"/>
            <a:ext cx="5324491" cy="2208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392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393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394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395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396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397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398" name="No Error Handler"/>
          <p:cNvSpPr/>
          <p:nvPr/>
        </p:nvSpPr>
        <p:spPr>
          <a:xfrm>
            <a:off x="728979" y="3283524"/>
            <a:ext cx="2735498" cy="3220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No Error Handler</a:t>
            </a:r>
          </a:p>
        </p:txBody>
      </p:sp>
      <p:sp>
        <p:nvSpPr>
          <p:cNvPr id="399" name="Error gets thrown"/>
          <p:cNvSpPr/>
          <p:nvPr/>
        </p:nvSpPr>
        <p:spPr>
          <a:xfrm>
            <a:off x="6013538" y="34659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00" name="Mulesoft Error Handler Executed"/>
          <p:cNvSpPr/>
          <p:nvPr/>
        </p:nvSpPr>
        <p:spPr>
          <a:xfrm>
            <a:off x="6013538" y="2766745"/>
            <a:ext cx="2923725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401" name="Error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02" name="Error gets thrown"/>
          <p:cNvSpPr/>
          <p:nvPr/>
        </p:nvSpPr>
        <p:spPr>
          <a:xfrm>
            <a:off x="6013538" y="2068427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7475400" y="2417012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 flipV="1">
            <a:off x="7475400" y="1718024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2</a:t>
            </a:r>
          </a:p>
        </p:txBody>
      </p:sp>
      <p:pic>
        <p:nvPicPr>
          <p:cNvPr id="40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11" name="callingFlow"/>
          <p:cNvSpPr/>
          <p:nvPr/>
        </p:nvSpPr>
        <p:spPr>
          <a:xfrm>
            <a:off x="403739" y="1551993"/>
            <a:ext cx="5324491" cy="2255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12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13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14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15" name="On Error Continue Scope"/>
          <p:cNvSpPr/>
          <p:nvPr/>
        </p:nvSpPr>
        <p:spPr>
          <a:xfrm>
            <a:off x="728979" y="3336176"/>
            <a:ext cx="2735498" cy="322005"/>
          </a:xfrm>
          <a:prstGeom prst="rect">
            <a:avLst/>
          </a:prstGeom>
          <a:gradFill>
            <a:gsLst>
              <a:gs pos="0">
                <a:srgbClr val="329185"/>
              </a:gs>
              <a:gs pos="100000">
                <a:srgbClr val="AAE1D8"/>
              </a:gs>
            </a:gsLst>
            <a:lin ang="16200000"/>
          </a:gradFill>
          <a:ln>
            <a:solidFill>
              <a:srgbClr val="3A857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Continue Scope</a:t>
            </a:r>
          </a:p>
        </p:txBody>
      </p:sp>
      <p:sp>
        <p:nvSpPr>
          <p:cNvPr id="416" name="Error gets thrown"/>
          <p:cNvSpPr/>
          <p:nvPr/>
        </p:nvSpPr>
        <p:spPr>
          <a:xfrm>
            <a:off x="6013538" y="35294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17" name="On Error Continue…"/>
          <p:cNvSpPr/>
          <p:nvPr/>
        </p:nvSpPr>
        <p:spPr>
          <a:xfrm>
            <a:off x="6013538" y="2549920"/>
            <a:ext cx="2923725" cy="52150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On Error Continue </a:t>
            </a:r>
          </a:p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Scope Executed</a:t>
            </a:r>
          </a:p>
        </p:txBody>
      </p:sp>
      <p:sp>
        <p:nvSpPr>
          <p:cNvPr id="418" name="Success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06960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Success Response Returned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7475399" y="1744838"/>
            <a:ext cx="1" cy="7541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21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22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23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3</a:t>
            </a:r>
          </a:p>
        </p:txBody>
      </p:sp>
      <p:pic>
        <p:nvPicPr>
          <p:cNvPr id="426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29" name="callingFlow"/>
          <p:cNvSpPr/>
          <p:nvPr/>
        </p:nvSpPr>
        <p:spPr>
          <a:xfrm>
            <a:off x="403739" y="1551993"/>
            <a:ext cx="5324491" cy="2255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30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31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32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33" name="On Error Propagate Scope"/>
          <p:cNvSpPr/>
          <p:nvPr/>
        </p:nvSpPr>
        <p:spPr>
          <a:xfrm>
            <a:off x="728979" y="3336176"/>
            <a:ext cx="2735498" cy="322005"/>
          </a:xfrm>
          <a:prstGeom prst="rect">
            <a:avLst/>
          </a:prstGeom>
          <a:gradFill>
            <a:gsLst>
              <a:gs pos="0">
                <a:schemeClr val="accent4">
                  <a:hueOff val="106722"/>
                  <a:satOff val="-27040"/>
                  <a:lumOff val="52901"/>
                </a:schemeClr>
              </a:gs>
              <a:gs pos="35000">
                <a:srgbClr val="D5CCD4"/>
              </a:gs>
              <a:gs pos="100000">
                <a:schemeClr val="accent4">
                  <a:hueOff val="110738"/>
                  <a:satOff val="-26987"/>
                  <a:lumOff val="71802"/>
                </a:schemeClr>
              </a:gs>
            </a:gsLst>
            <a:lin ang="16200000"/>
          </a:gradFill>
          <a:ln>
            <a:solidFill>
              <a:srgbClr val="4A204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On Error Propagate Scope</a:t>
            </a:r>
          </a:p>
        </p:txBody>
      </p:sp>
      <p:sp>
        <p:nvSpPr>
          <p:cNvPr id="434" name="Error gets thrown"/>
          <p:cNvSpPr/>
          <p:nvPr/>
        </p:nvSpPr>
        <p:spPr>
          <a:xfrm>
            <a:off x="6013538" y="35294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35" name="On Error Propagate…"/>
          <p:cNvSpPr/>
          <p:nvPr/>
        </p:nvSpPr>
        <p:spPr>
          <a:xfrm>
            <a:off x="6013538" y="2549920"/>
            <a:ext cx="2923725" cy="52150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On Error Propagate </a:t>
            </a:r>
          </a:p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Scope Executed</a:t>
            </a:r>
          </a:p>
        </p:txBody>
      </p:sp>
      <p:sp>
        <p:nvSpPr>
          <p:cNvPr id="436" name="Error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D91E46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7475399" y="1744838"/>
            <a:ext cx="1" cy="7541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39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40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41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4</a:t>
            </a:r>
          </a:p>
        </p:txBody>
      </p:sp>
      <p:pic>
        <p:nvPicPr>
          <p:cNvPr id="444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14553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4401" y="4508080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47" name="callingFlow"/>
          <p:cNvSpPr/>
          <p:nvPr/>
        </p:nvSpPr>
        <p:spPr>
          <a:xfrm>
            <a:off x="386188" y="832407"/>
            <a:ext cx="5324491" cy="189826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48" name="Request"/>
          <p:cNvSpPr txBox="1"/>
          <p:nvPr/>
        </p:nvSpPr>
        <p:spPr>
          <a:xfrm>
            <a:off x="1289458" y="1679100"/>
            <a:ext cx="813679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49" name="Flow Referenced…"/>
          <p:cNvSpPr txBox="1"/>
          <p:nvPr/>
        </p:nvSpPr>
        <p:spPr>
          <a:xfrm>
            <a:off x="2529041" y="1679100"/>
            <a:ext cx="1597073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Flow Referenced </a:t>
            </a:r>
          </a:p>
          <a:p>
            <a:pPr algn="ctr"/>
            <a:r>
              <a:t>Child Flow</a:t>
            </a:r>
          </a:p>
        </p:txBody>
      </p:sp>
      <p:sp>
        <p:nvSpPr>
          <p:cNvPr id="450" name="Subsequent processors…"/>
          <p:cNvSpPr txBox="1"/>
          <p:nvPr/>
        </p:nvSpPr>
        <p:spPr>
          <a:xfrm>
            <a:off x="4148382" y="1679100"/>
            <a:ext cx="1363785" cy="9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51" name="On Error Continue Scope"/>
          <p:cNvSpPr/>
          <p:nvPr/>
        </p:nvSpPr>
        <p:spPr>
          <a:xfrm>
            <a:off x="733966" y="2330580"/>
            <a:ext cx="2735498" cy="322005"/>
          </a:xfrm>
          <a:prstGeom prst="rect">
            <a:avLst/>
          </a:prstGeom>
          <a:gradFill>
            <a:gsLst>
              <a:gs pos="0">
                <a:schemeClr val="accent4">
                  <a:hueOff val="106722"/>
                  <a:satOff val="-27040"/>
                  <a:lumOff val="52901"/>
                </a:schemeClr>
              </a:gs>
              <a:gs pos="35000">
                <a:srgbClr val="D5CCD4"/>
              </a:gs>
              <a:gs pos="100000">
                <a:schemeClr val="accent4">
                  <a:hueOff val="110738"/>
                  <a:satOff val="-26987"/>
                  <a:lumOff val="71802"/>
                </a:schemeClr>
              </a:gs>
            </a:gsLst>
            <a:lin ang="16200000"/>
          </a:gradFill>
          <a:ln>
            <a:solidFill>
              <a:srgbClr val="4A204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On Error Continue Scope</a:t>
            </a:r>
          </a:p>
        </p:txBody>
      </p:sp>
      <p:sp>
        <p:nvSpPr>
          <p:cNvPr id="452" name="Error gets thrown"/>
          <p:cNvSpPr/>
          <p:nvPr/>
        </p:nvSpPr>
        <p:spPr>
          <a:xfrm>
            <a:off x="6092517" y="3674050"/>
            <a:ext cx="2923724" cy="379567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53" name="On Error Propagate"/>
          <p:cNvSpPr/>
          <p:nvPr/>
        </p:nvSpPr>
        <p:spPr>
          <a:xfrm>
            <a:off x="6013538" y="2892028"/>
            <a:ext cx="2923725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</a:t>
            </a:r>
          </a:p>
        </p:txBody>
      </p:sp>
      <p:sp>
        <p:nvSpPr>
          <p:cNvPr id="454" name="Success Response Returned"/>
          <p:cNvSpPr/>
          <p:nvPr/>
        </p:nvSpPr>
        <p:spPr>
          <a:xfrm>
            <a:off x="6013538" y="926656"/>
            <a:ext cx="2923725" cy="376495"/>
          </a:xfrm>
          <a:prstGeom prst="rect">
            <a:avLst/>
          </a:prstGeom>
          <a:solidFill>
            <a:schemeClr val="accent5">
              <a:lumOff val="-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Success Response Returned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7475400" y="3280195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 flipV="1">
            <a:off x="7475400" y="2601471"/>
            <a:ext cx="1" cy="2695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57" name="Http"/>
          <p:cNvSpPr/>
          <p:nvPr/>
        </p:nvSpPr>
        <p:spPr>
          <a:xfrm>
            <a:off x="1387136" y="98466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58" name="FR"/>
          <p:cNvSpPr/>
          <p:nvPr/>
        </p:nvSpPr>
        <p:spPr>
          <a:xfrm>
            <a:off x="2901772" y="984667"/>
            <a:ext cx="618323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FR</a:t>
            </a:r>
          </a:p>
        </p:txBody>
      </p:sp>
      <p:sp>
        <p:nvSpPr>
          <p:cNvPr id="459" name="P"/>
          <p:cNvSpPr/>
          <p:nvPr/>
        </p:nvSpPr>
        <p:spPr>
          <a:xfrm>
            <a:off x="4521114" y="98466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60" name="childFlow"/>
          <p:cNvSpPr/>
          <p:nvPr/>
        </p:nvSpPr>
        <p:spPr>
          <a:xfrm>
            <a:off x="386188" y="2914700"/>
            <a:ext cx="5324491" cy="189826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childFlow </a:t>
            </a:r>
          </a:p>
        </p:txBody>
      </p:sp>
      <p:sp>
        <p:nvSpPr>
          <p:cNvPr id="461" name="Request"/>
          <p:cNvSpPr txBox="1"/>
          <p:nvPr/>
        </p:nvSpPr>
        <p:spPr>
          <a:xfrm>
            <a:off x="1382199" y="3710089"/>
            <a:ext cx="813679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62" name="Error Occurred"/>
          <p:cNvSpPr txBox="1"/>
          <p:nvPr/>
        </p:nvSpPr>
        <p:spPr>
          <a:xfrm>
            <a:off x="2621782" y="3710089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63" name="Subsequent processors…"/>
          <p:cNvSpPr txBox="1"/>
          <p:nvPr/>
        </p:nvSpPr>
        <p:spPr>
          <a:xfrm>
            <a:off x="4241124" y="3710089"/>
            <a:ext cx="1363785" cy="9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64" name="On Error Propagate Scope"/>
          <p:cNvSpPr/>
          <p:nvPr/>
        </p:nvSpPr>
        <p:spPr>
          <a:xfrm>
            <a:off x="733966" y="4326846"/>
            <a:ext cx="2735498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 Scope</a:t>
            </a:r>
          </a:p>
        </p:txBody>
      </p:sp>
      <p:sp>
        <p:nvSpPr>
          <p:cNvPr id="465" name="Http"/>
          <p:cNvSpPr/>
          <p:nvPr/>
        </p:nvSpPr>
        <p:spPr>
          <a:xfrm>
            <a:off x="1479878" y="3015656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66" name="E"/>
          <p:cNvSpPr/>
          <p:nvPr/>
        </p:nvSpPr>
        <p:spPr>
          <a:xfrm>
            <a:off x="2994514" y="3015656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67" name="P"/>
          <p:cNvSpPr/>
          <p:nvPr/>
        </p:nvSpPr>
        <p:spPr>
          <a:xfrm>
            <a:off x="4613855" y="3015656"/>
            <a:ext cx="618323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68" name="Error gets thrown"/>
          <p:cNvSpPr/>
          <p:nvPr/>
        </p:nvSpPr>
        <p:spPr>
          <a:xfrm>
            <a:off x="6013538" y="2202545"/>
            <a:ext cx="2923725" cy="379567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69" name="On Error Propagate"/>
          <p:cNvSpPr/>
          <p:nvPr/>
        </p:nvSpPr>
        <p:spPr>
          <a:xfrm>
            <a:off x="6013538" y="1647432"/>
            <a:ext cx="2923725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 </a:t>
            </a:r>
          </a:p>
        </p:txBody>
      </p:sp>
      <p:sp>
        <p:nvSpPr>
          <p:cNvPr id="470" name="Line"/>
          <p:cNvSpPr/>
          <p:nvPr/>
        </p:nvSpPr>
        <p:spPr>
          <a:xfrm flipV="1">
            <a:off x="7475400" y="1966865"/>
            <a:ext cx="1" cy="2125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 flipV="1">
            <a:off x="7475400" y="1319748"/>
            <a:ext cx="1" cy="2695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Handling Error at Flow Level</a:t>
            </a:r>
          </a:p>
        </p:txBody>
      </p:sp>
      <p:pic>
        <p:nvPicPr>
          <p:cNvPr id="47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78" name="If flow has an Error handler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If flow has an Error handler 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is handled by the first error scope whose conditions are true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If no scope are true, the error handled by the default error handler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If a flow does not have any Error handler 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is handled by the application level default error handler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5</a:t>
            </a:r>
          </a:p>
        </p:txBody>
      </p:sp>
      <p:pic>
        <p:nvPicPr>
          <p:cNvPr id="481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84" name="callingFlow"/>
          <p:cNvSpPr/>
          <p:nvPr/>
        </p:nvSpPr>
        <p:spPr>
          <a:xfrm>
            <a:off x="403739" y="1086895"/>
            <a:ext cx="5324491" cy="2208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85" name="Http"/>
          <p:cNvSpPr/>
          <p:nvPr/>
        </p:nvSpPr>
        <p:spPr>
          <a:xfrm>
            <a:off x="834284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86" name="E"/>
          <p:cNvSpPr/>
          <p:nvPr/>
        </p:nvSpPr>
        <p:spPr>
          <a:xfrm>
            <a:off x="2348920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87" name="P"/>
          <p:cNvSpPr/>
          <p:nvPr/>
        </p:nvSpPr>
        <p:spPr>
          <a:xfrm>
            <a:off x="3968262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88" name="Request"/>
          <p:cNvSpPr txBox="1"/>
          <p:nvPr/>
        </p:nvSpPr>
        <p:spPr>
          <a:xfrm>
            <a:off x="736605" y="2281583"/>
            <a:ext cx="813680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89" name="Error Occurred"/>
          <p:cNvSpPr txBox="1"/>
          <p:nvPr/>
        </p:nvSpPr>
        <p:spPr>
          <a:xfrm>
            <a:off x="1976189" y="2281583"/>
            <a:ext cx="1363785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90" name="Subsequent processors…"/>
          <p:cNvSpPr txBox="1"/>
          <p:nvPr/>
        </p:nvSpPr>
        <p:spPr>
          <a:xfrm>
            <a:off x="3595530" y="2281583"/>
            <a:ext cx="2158527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491" name="No Error Handler"/>
          <p:cNvSpPr/>
          <p:nvPr/>
        </p:nvSpPr>
        <p:spPr>
          <a:xfrm>
            <a:off x="728979" y="2818426"/>
            <a:ext cx="2735498" cy="3220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No Error Handler</a:t>
            </a:r>
          </a:p>
        </p:txBody>
      </p:sp>
      <p:sp>
        <p:nvSpPr>
          <p:cNvPr id="492" name="Error gets thrown"/>
          <p:cNvSpPr/>
          <p:nvPr/>
        </p:nvSpPr>
        <p:spPr>
          <a:xfrm>
            <a:off x="6022314" y="3058269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93" name="Mulesoft Error Handler Executed"/>
          <p:cNvSpPr/>
          <p:nvPr/>
        </p:nvSpPr>
        <p:spPr>
          <a:xfrm>
            <a:off x="6022314" y="2359081"/>
            <a:ext cx="2923724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494" name="Error Response Returned"/>
          <p:cNvSpPr/>
          <p:nvPr/>
        </p:nvSpPr>
        <p:spPr>
          <a:xfrm>
            <a:off x="6022314" y="944549"/>
            <a:ext cx="2923724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95" name="Error gets thrown"/>
          <p:cNvSpPr/>
          <p:nvPr/>
        </p:nvSpPr>
        <p:spPr>
          <a:xfrm>
            <a:off x="6022314" y="1660763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96" name="Line"/>
          <p:cNvSpPr/>
          <p:nvPr/>
        </p:nvSpPr>
        <p:spPr>
          <a:xfrm flipV="1">
            <a:off x="7484175" y="2714707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 flipV="1">
            <a:off x="7484175" y="2009348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 flipV="1">
            <a:off x="7484175" y="131036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9" name="Application default error handler - with a matching scope condition"/>
          <p:cNvSpPr/>
          <p:nvPr/>
        </p:nvSpPr>
        <p:spPr>
          <a:xfrm>
            <a:off x="882305" y="3502945"/>
            <a:ext cx="3182017" cy="603116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000000"/>
                </a:solidFill>
              </a:defRPr>
            </a:pPr>
            <a:r>
              <a:rPr b="0"/>
              <a:t>Application default error handler - </a:t>
            </a:r>
            <a:r>
              <a:t>with a matching scope condition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6</a:t>
            </a:r>
          </a:p>
        </p:txBody>
      </p:sp>
      <p:pic>
        <p:nvPicPr>
          <p:cNvPr id="50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505" name="callingFlow"/>
          <p:cNvSpPr/>
          <p:nvPr/>
        </p:nvSpPr>
        <p:spPr>
          <a:xfrm>
            <a:off x="403739" y="1086895"/>
            <a:ext cx="5324491" cy="232233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506" name="Http"/>
          <p:cNvSpPr/>
          <p:nvPr/>
        </p:nvSpPr>
        <p:spPr>
          <a:xfrm>
            <a:off x="834284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507" name="E"/>
          <p:cNvSpPr/>
          <p:nvPr/>
        </p:nvSpPr>
        <p:spPr>
          <a:xfrm>
            <a:off x="2348920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508" name="P"/>
          <p:cNvSpPr/>
          <p:nvPr/>
        </p:nvSpPr>
        <p:spPr>
          <a:xfrm>
            <a:off x="3968262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509" name="Request"/>
          <p:cNvSpPr txBox="1"/>
          <p:nvPr/>
        </p:nvSpPr>
        <p:spPr>
          <a:xfrm>
            <a:off x="736605" y="2281583"/>
            <a:ext cx="813680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510" name="Error Occurred"/>
          <p:cNvSpPr txBox="1"/>
          <p:nvPr/>
        </p:nvSpPr>
        <p:spPr>
          <a:xfrm>
            <a:off x="1976189" y="2281583"/>
            <a:ext cx="1363785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511" name="Subsequent processors…"/>
          <p:cNvSpPr txBox="1"/>
          <p:nvPr/>
        </p:nvSpPr>
        <p:spPr>
          <a:xfrm>
            <a:off x="3595530" y="2281583"/>
            <a:ext cx="2158527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512" name="On Error Propagate 1 w/o match"/>
          <p:cNvSpPr/>
          <p:nvPr/>
        </p:nvSpPr>
        <p:spPr>
          <a:xfrm>
            <a:off x="728979" y="2607816"/>
            <a:ext cx="2735498" cy="32200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413F4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On Error Propagate 1 w/o match</a:t>
            </a:r>
          </a:p>
        </p:txBody>
      </p:sp>
      <p:sp>
        <p:nvSpPr>
          <p:cNvPr id="513" name="Error gets thrown"/>
          <p:cNvSpPr/>
          <p:nvPr/>
        </p:nvSpPr>
        <p:spPr>
          <a:xfrm>
            <a:off x="6022314" y="3058269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514" name="Mulesoft Error Handler Executed"/>
          <p:cNvSpPr/>
          <p:nvPr/>
        </p:nvSpPr>
        <p:spPr>
          <a:xfrm>
            <a:off x="6022314" y="2359081"/>
            <a:ext cx="2923724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515" name="Error Response Returned"/>
          <p:cNvSpPr/>
          <p:nvPr/>
        </p:nvSpPr>
        <p:spPr>
          <a:xfrm>
            <a:off x="6022314" y="944549"/>
            <a:ext cx="2923724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516" name="Error gets thrown"/>
          <p:cNvSpPr/>
          <p:nvPr/>
        </p:nvSpPr>
        <p:spPr>
          <a:xfrm>
            <a:off x="6022314" y="1660763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517" name="Line"/>
          <p:cNvSpPr/>
          <p:nvPr/>
        </p:nvSpPr>
        <p:spPr>
          <a:xfrm flipV="1">
            <a:off x="7484175" y="2714707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18" name="Line"/>
          <p:cNvSpPr/>
          <p:nvPr/>
        </p:nvSpPr>
        <p:spPr>
          <a:xfrm flipV="1">
            <a:off x="7484175" y="2009348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19" name="Line"/>
          <p:cNvSpPr/>
          <p:nvPr/>
        </p:nvSpPr>
        <p:spPr>
          <a:xfrm flipV="1">
            <a:off x="7484175" y="131036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20" name="Application default error handler - with a matching scope condition"/>
          <p:cNvSpPr/>
          <p:nvPr/>
        </p:nvSpPr>
        <p:spPr>
          <a:xfrm>
            <a:off x="882305" y="3502945"/>
            <a:ext cx="3182017" cy="603116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000000"/>
                </a:solidFill>
              </a:defRPr>
            </a:pPr>
            <a:r>
              <a:rPr b="0"/>
              <a:t>Application default error handler - </a:t>
            </a:r>
            <a:r>
              <a:t>with a matching scope condition</a:t>
            </a:r>
          </a:p>
        </p:txBody>
      </p:sp>
      <p:sp>
        <p:nvSpPr>
          <p:cNvPr id="521" name="On Error Continue 1 w/o match"/>
          <p:cNvSpPr/>
          <p:nvPr/>
        </p:nvSpPr>
        <p:spPr>
          <a:xfrm>
            <a:off x="728979" y="2980528"/>
            <a:ext cx="2735498" cy="32200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413F4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On Error Continue 1 w/o match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02;p25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Google Shape;203;p25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281" name="Google Shape;204;p25"/>
          <p:cNvSpPr txBox="1"/>
          <p:nvPr/>
        </p:nvSpPr>
        <p:spPr>
          <a:xfrm>
            <a:off x="1506850" y="894194"/>
            <a:ext cx="6130300" cy="2886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>
              <a:spcBef>
                <a:spcPts val="1400"/>
              </a:spcBef>
            </a:pPr>
            <a:r>
              <a:rPr dirty="0"/>
              <a:t>Amit Singh ( Application Architect )</a:t>
            </a:r>
            <a:endParaRPr lang="en-US" dirty="0"/>
          </a:p>
          <a:p>
            <a:pPr>
              <a:spcBef>
                <a:spcPts val="1400"/>
              </a:spcBef>
            </a:pPr>
            <a:endParaRPr dirty="0">
              <a:solidFill>
                <a:srgbClr val="073763"/>
              </a:solidFill>
            </a:endParaRPr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r>
              <a:rPr dirty="0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https://www.linkedin.com/in/simplyamit/</a:t>
            </a:r>
            <a:endParaRPr dirty="0">
              <a:solidFill>
                <a:srgbClr val="073763"/>
              </a:solidFill>
            </a:endParaRPr>
          </a:p>
          <a:p>
            <a:pPr>
              <a:spcBef>
                <a:spcPts val="1400"/>
              </a:spcBef>
            </a:pPr>
            <a:r>
              <a:rPr dirty="0"/>
              <a:t>@</a:t>
            </a:r>
            <a:r>
              <a:rPr dirty="0" err="1"/>
              <a:t>cloudyamit</a:t>
            </a:r>
            <a:endParaRPr dirty="0"/>
          </a:p>
          <a:p>
            <a:pPr>
              <a:spcBef>
                <a:spcPts val="1400"/>
              </a:spcBef>
            </a:pPr>
            <a:r>
              <a:rPr dirty="0"/>
              <a:t>www.sfdcpanther.com</a:t>
            </a:r>
          </a:p>
          <a:p>
            <a:pPr>
              <a:spcBef>
                <a:spcPts val="1400"/>
              </a:spcBef>
            </a:pPr>
            <a:r>
              <a:rPr u="sng" dirty="0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https://trailblazer.me/id/sfdcamit</a:t>
            </a:r>
          </a:p>
        </p:txBody>
      </p:sp>
      <p:grpSp>
        <p:nvGrpSpPr>
          <p:cNvPr id="285" name="Google Shape;205;p25"/>
          <p:cNvGrpSpPr/>
          <p:nvPr/>
        </p:nvGrpSpPr>
        <p:grpSpPr>
          <a:xfrm>
            <a:off x="856938" y="939886"/>
            <a:ext cx="487426" cy="1852947"/>
            <a:chOff x="0" y="0"/>
            <a:chExt cx="487424" cy="1852946"/>
          </a:xfrm>
        </p:grpSpPr>
        <p:pic>
          <p:nvPicPr>
            <p:cNvPr id="282" name="Google Shape;206;p25" descr="Google Shape;206;p25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5329"/>
            <a:stretch>
              <a:fillRect/>
            </a:stretch>
          </p:blipFill>
          <p:spPr>
            <a:xfrm>
              <a:off x="60426" y="0"/>
              <a:ext cx="372825" cy="31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Google Shape;207;p25" descr="Google Shape;207;p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365521"/>
              <a:ext cx="487425" cy="487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Google Shape;208;p25" descr="Google Shape;208;p2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5" y="839252"/>
              <a:ext cx="415951" cy="4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6" name="Google Shape;209;p25" descr="Google Shape;209;p2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4213" y="2836404"/>
            <a:ext cx="447652" cy="447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Google Shape;210;p25" descr="Google Shape;210;p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3923" y="3284054"/>
            <a:ext cx="728232" cy="45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211;p25" descr="Google Shape;211;p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oogle Shape;212;p25" descr="Google Shape;212;p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Google Shape;214;p25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291" name="amit bhai.png" descr="amit bhai.png"/>
          <p:cNvPicPr>
            <a:picLocks noChangeAspect="1"/>
          </p:cNvPicPr>
          <p:nvPr/>
        </p:nvPicPr>
        <p:blipFill>
          <a:blip r:embed="rId11">
            <a:extLst/>
          </a:blip>
          <a:srcRect l="681" t="10119" r="694" b="10127"/>
          <a:stretch>
            <a:fillRect/>
          </a:stretch>
        </p:blipFill>
        <p:spPr>
          <a:xfrm>
            <a:off x="6337884" y="993510"/>
            <a:ext cx="1743292" cy="174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Handling Error at Processors Level</a:t>
            </a:r>
          </a:p>
        </p:txBody>
      </p:sp>
      <p:pic>
        <p:nvPicPr>
          <p:cNvPr id="52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528" name="On Error Propagate…"/>
          <p:cNvSpPr txBox="1">
            <a:spLocks noGrp="1"/>
          </p:cNvSpPr>
          <p:nvPr>
            <p:ph type="body" idx="1"/>
          </p:nvPr>
        </p:nvSpPr>
        <p:spPr>
          <a:xfrm>
            <a:off x="428700" y="1124008"/>
            <a:ext cx="8286600" cy="3158082"/>
          </a:xfrm>
          <a:prstGeom prst="rect">
            <a:avLst/>
          </a:prstGeom>
        </p:spPr>
        <p:txBody>
          <a:bodyPr/>
          <a:lstStyle/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endParaRPr/>
          </a:p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r>
              <a:t>On Error Propagate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All processors in the error handlers are executed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At the end of the scope 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The rest of try scope are not executed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If transaction is being handled it is rolled back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An HTTP Listener returned an error response </a:t>
            </a:r>
          </a:p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r>
              <a:t>On Error Continue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All processors in the error handlers are executed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At the end of the scope 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The rest of try scope are not executed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If transaction is being handled it is committed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An HTTP Listener returned a successful response</a:t>
            </a:r>
          </a:p>
        </p:txBody>
      </p:sp>
      <p:sp>
        <p:nvSpPr>
          <p:cNvPr id="529" name="Google Shape;193;p24"/>
          <p:cNvSpPr txBox="1"/>
          <p:nvPr/>
        </p:nvSpPr>
        <p:spPr>
          <a:xfrm>
            <a:off x="428700" y="911137"/>
            <a:ext cx="8286600" cy="33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96111">
              <a:lnSpc>
                <a:spcPct val="95000"/>
              </a:lnSpc>
              <a:defRPr sz="2254">
                <a:solidFill>
                  <a:srgbClr val="205CA0"/>
                </a:solidFill>
              </a:defRPr>
            </a:lvl1pPr>
          </a:lstStyle>
          <a:p>
            <a:r>
              <a:t>Error handling behaviour in the try scope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Error Handling Scenario</a:t>
            </a:r>
          </a:p>
        </p:txBody>
      </p:sp>
      <p:pic>
        <p:nvPicPr>
          <p:cNvPr id="533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Google Shape;197;p24"/>
          <p:cNvSpPr txBox="1"/>
          <p:nvPr/>
        </p:nvSpPr>
        <p:spPr>
          <a:xfrm>
            <a:off x="5044957" y="216428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36" name="Screenshot 2020-01-26 at 5.49.51 PM.png" descr="Screenshot 2020-01-26 at 5.49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216" y="876715"/>
            <a:ext cx="6671545" cy="307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Summary</a:t>
            </a:r>
          </a:p>
        </p:txBody>
      </p:sp>
      <p:pic>
        <p:nvPicPr>
          <p:cNvPr id="540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Google Shape;197;p24"/>
          <p:cNvSpPr txBox="1"/>
          <p:nvPr/>
        </p:nvSpPr>
        <p:spPr>
          <a:xfrm>
            <a:off x="5044957" y="216428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43" name="Screenshot 2020-01-26 at 5.51.43 PM.png" descr="Screenshot 2020-01-26 at 5.51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729" y="844069"/>
            <a:ext cx="6207832" cy="285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202;p25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Google Shape;203;p25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Follow Me</a:t>
            </a:r>
          </a:p>
        </p:txBody>
      </p:sp>
      <p:sp>
        <p:nvSpPr>
          <p:cNvPr id="547" name="Google Shape;204;p25"/>
          <p:cNvSpPr txBox="1"/>
          <p:nvPr/>
        </p:nvSpPr>
        <p:spPr>
          <a:xfrm>
            <a:off x="1506875" y="700056"/>
            <a:ext cx="6130300" cy="298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323850">
              <a:buClr>
                <a:srgbClr val="073763"/>
              </a:buClr>
              <a:buSzPts val="1500"/>
              <a:buFont typeface="Arial"/>
              <a:buChar char="●"/>
            </a:pPr>
            <a:r>
              <a:t>Amit Singh</a:t>
            </a:r>
          </a:p>
          <a:p>
            <a:pPr>
              <a:spcBef>
                <a:spcPts val="1400"/>
              </a:spcBef>
            </a:pPr>
            <a:endParaRPr/>
          </a:p>
          <a:p>
            <a:pPr>
              <a:spcBef>
                <a:spcPts val="1400"/>
              </a:spcBef>
            </a:pPr>
            <a:endParaRPr/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r>
              <a:rPr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https://www.linkedin.com/in/simplyamit/</a:t>
            </a:r>
            <a:endParaRPr>
              <a:solidFill>
                <a:srgbClr val="073763"/>
              </a:solidFill>
            </a:endParaRPr>
          </a:p>
          <a:p>
            <a:pPr>
              <a:spcBef>
                <a:spcPts val="1400"/>
              </a:spcBef>
            </a:pPr>
            <a:r>
              <a:t>@cloudyamit</a:t>
            </a:r>
          </a:p>
          <a:p>
            <a:pPr>
              <a:spcBef>
                <a:spcPts val="1400"/>
              </a:spcBef>
            </a:pPr>
            <a:r>
              <a:t>www.sfdcpanther.com</a:t>
            </a:r>
          </a:p>
          <a:p>
            <a:pPr>
              <a:spcBef>
                <a:spcPts val="1400"/>
              </a:spcBef>
            </a:pP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https://trailblazer.me/id/sfdcamit</a:t>
            </a:r>
          </a:p>
        </p:txBody>
      </p:sp>
      <p:grpSp>
        <p:nvGrpSpPr>
          <p:cNvPr id="551" name="Google Shape;205;p25"/>
          <p:cNvGrpSpPr/>
          <p:nvPr/>
        </p:nvGrpSpPr>
        <p:grpSpPr>
          <a:xfrm>
            <a:off x="856938" y="939886"/>
            <a:ext cx="487426" cy="1852947"/>
            <a:chOff x="0" y="0"/>
            <a:chExt cx="487424" cy="1852946"/>
          </a:xfrm>
        </p:grpSpPr>
        <p:pic>
          <p:nvPicPr>
            <p:cNvPr id="548" name="Google Shape;206;p25" descr="Google Shape;206;p25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5329"/>
            <a:stretch>
              <a:fillRect/>
            </a:stretch>
          </p:blipFill>
          <p:spPr>
            <a:xfrm>
              <a:off x="60426" y="0"/>
              <a:ext cx="372825" cy="31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Google Shape;207;p25" descr="Google Shape;207;p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365521"/>
              <a:ext cx="487425" cy="487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Google Shape;208;p25" descr="Google Shape;208;p2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5" y="839252"/>
              <a:ext cx="415951" cy="4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" name="Google Shape;209;p25" descr="Google Shape;209;p2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4213" y="2836404"/>
            <a:ext cx="447652" cy="447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Google Shape;210;p25" descr="Google Shape;210;p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3923" y="3284054"/>
            <a:ext cx="728232" cy="45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Google Shape;211;p25" descr="Google Shape;211;p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Google Shape;212;p25" descr="Google Shape;212;p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Google Shape;214;p25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57" name="amit bhai.png" descr="amit bhai.png"/>
          <p:cNvPicPr>
            <a:picLocks noChangeAspect="1"/>
          </p:cNvPicPr>
          <p:nvPr/>
        </p:nvPicPr>
        <p:blipFill>
          <a:blip r:embed="rId11">
            <a:extLst/>
          </a:blip>
          <a:srcRect l="681" t="10119" r="694" b="10127"/>
          <a:stretch>
            <a:fillRect/>
          </a:stretch>
        </p:blipFill>
        <p:spPr>
          <a:xfrm>
            <a:off x="6337884" y="993510"/>
            <a:ext cx="1743292" cy="174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219;p26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Google Shape;220;p26"/>
          <p:cNvSpPr txBox="1">
            <a:spLocks noGrp="1"/>
          </p:cNvSpPr>
          <p:nvPr>
            <p:ph type="title"/>
          </p:nvPr>
        </p:nvSpPr>
        <p:spPr>
          <a:xfrm>
            <a:off x="428724" y="47624"/>
            <a:ext cx="5346002" cy="514802"/>
          </a:xfrm>
          <a:prstGeom prst="rect">
            <a:avLst/>
          </a:prstGeom>
        </p:spPr>
        <p:txBody>
          <a:bodyPr/>
          <a:lstStyle/>
          <a:p>
            <a:r>
              <a:t>Follow &amp; Join New Delhi Salesforce DG</a:t>
            </a:r>
          </a:p>
        </p:txBody>
      </p:sp>
      <p:pic>
        <p:nvPicPr>
          <p:cNvPr id="561" name="Google Shape;221;p26" descr="Google Shape;221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7179" y="1107379"/>
            <a:ext cx="2123459" cy="174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Google Shape;222;p26"/>
          <p:cNvSpPr txBox="1"/>
          <p:nvPr/>
        </p:nvSpPr>
        <p:spPr>
          <a:xfrm>
            <a:off x="474449" y="1107379"/>
            <a:ext cx="6506269" cy="258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Join to know about future events and to RSVP: </a:t>
            </a:r>
            <a:r>
              <a:rPr sz="1600"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https://trailblazercommunitygroups.com/delhi-in-developers-group/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Let’s start conversations on Success Community:     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http://bit.ly/NewDelhiCommunity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Follow us on Twitter: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5"/>
              </a:rPr>
              <a:t>https://twitter.com/newdelhisfdcdug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Follow us on Facebook: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6"/>
              </a:rPr>
              <a:t>https://www.facebook.com/newdelhisfdcdug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For all the content: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7"/>
              </a:rPr>
              <a:t>https://newdelhisfdcdug.com</a:t>
            </a:r>
          </a:p>
        </p:txBody>
      </p:sp>
      <p:sp>
        <p:nvSpPr>
          <p:cNvPr id="563" name="Google Shape;223;p26"/>
          <p:cNvSpPr txBox="1"/>
          <p:nvPr/>
        </p:nvSpPr>
        <p:spPr>
          <a:xfrm>
            <a:off x="4922624" y="592575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228;p27"/>
          <p:cNvSpPr txBox="1"/>
          <p:nvPr/>
        </p:nvSpPr>
        <p:spPr>
          <a:xfrm>
            <a:off x="1844255" y="577502"/>
            <a:ext cx="5272005" cy="80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758951">
              <a:defRPr sz="5228">
                <a:ln w="9525" cap="flat">
                  <a:solidFill>
                    <a:srgbClr val="3EA1E0"/>
                  </a:solidFill>
                  <a:prstDash val="solid"/>
                  <a:round/>
                </a:ln>
                <a:solidFill>
                  <a:srgbClr val="2A6496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</a:lstStyle>
          <a:p>
            <a:r>
              <a:t>Thank You</a:t>
            </a:r>
          </a:p>
        </p:txBody>
      </p:sp>
      <p:sp>
        <p:nvSpPr>
          <p:cNvPr id="566" name="Google Shape;229;p27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67" name="Google Shape;230;p27" descr="Google Shape;23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232" y="2066480"/>
            <a:ext cx="2123459" cy="1743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Google Shape;231;p27" descr="Google Shape;231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4027" y="2537215"/>
            <a:ext cx="3139095" cy="802476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Google Shape;232;p27"/>
          <p:cNvSpPr txBox="1"/>
          <p:nvPr/>
        </p:nvSpPr>
        <p:spPr>
          <a:xfrm>
            <a:off x="4383524" y="185832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573" name="object 3"/>
          <p:cNvGrpSpPr/>
          <p:nvPr/>
        </p:nvGrpSpPr>
        <p:grpSpPr>
          <a:xfrm>
            <a:off x="701641" y="3525520"/>
            <a:ext cx="1418139" cy="1617395"/>
            <a:chOff x="0" y="0"/>
            <a:chExt cx="1418138" cy="1617394"/>
          </a:xfrm>
        </p:grpSpPr>
        <p:sp>
          <p:nvSpPr>
            <p:cNvPr id="570" name="object 4"/>
            <p:cNvSpPr/>
            <p:nvPr/>
          </p:nvSpPr>
          <p:spPr>
            <a:xfrm>
              <a:off x="417825" y="1300720"/>
              <a:ext cx="1000314" cy="3166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object 5"/>
            <p:cNvSpPr/>
            <p:nvPr/>
          </p:nvSpPr>
          <p:spPr>
            <a:xfrm>
              <a:off x="351819" y="0"/>
              <a:ext cx="919250" cy="15316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2" name="object 6"/>
            <p:cNvSpPr/>
            <p:nvPr/>
          </p:nvSpPr>
          <p:spPr>
            <a:xfrm>
              <a:off x="0" y="1325657"/>
              <a:ext cx="1000313" cy="29173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76" name="object 7"/>
          <p:cNvGrpSpPr/>
          <p:nvPr/>
        </p:nvGrpSpPr>
        <p:grpSpPr>
          <a:xfrm>
            <a:off x="2120232" y="4163143"/>
            <a:ext cx="1000298" cy="952071"/>
            <a:chOff x="0" y="0"/>
            <a:chExt cx="1000296" cy="952070"/>
          </a:xfrm>
        </p:grpSpPr>
        <p:sp>
          <p:nvSpPr>
            <p:cNvPr id="574" name="object 8"/>
            <p:cNvSpPr/>
            <p:nvPr/>
          </p:nvSpPr>
          <p:spPr>
            <a:xfrm>
              <a:off x="0" y="626784"/>
              <a:ext cx="1000297" cy="325287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object 9"/>
            <p:cNvSpPr/>
            <p:nvPr/>
          </p:nvSpPr>
          <p:spPr>
            <a:xfrm>
              <a:off x="82324" y="0"/>
              <a:ext cx="660392" cy="832396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171;p22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Google Shape;172;p22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About New Delhi Salesforce DG</a:t>
            </a:r>
          </a:p>
        </p:txBody>
      </p:sp>
      <p:pic>
        <p:nvPicPr>
          <p:cNvPr id="295" name="Google Shape;173;p22" descr="Google Shape;173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247" y="2843876"/>
            <a:ext cx="2123459" cy="1743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Google Shape;174;p22" descr="Google Shape;174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298" y="3240134"/>
            <a:ext cx="3139094" cy="80247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oogle Shape;175;p22"/>
          <p:cNvSpPr txBox="1"/>
          <p:nvPr/>
        </p:nvSpPr>
        <p:spPr>
          <a:xfrm>
            <a:off x="474448" y="829573"/>
            <a:ext cx="7476816" cy="1904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First Revival Meetup in February 2016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Twitter: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https://twitter.com/newdelhisfdcdug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New Delhi Salesforce DG Trailblazer Community Group: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5"/>
              </a:rPr>
              <a:t>http://bit.ly/NewDelhiCommunity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Facebook: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6"/>
              </a:rPr>
              <a:t>https://www.facebook.com/newdelhisfdcdug</a:t>
            </a:r>
          </a:p>
        </p:txBody>
      </p:sp>
      <p:sp>
        <p:nvSpPr>
          <p:cNvPr id="298" name="Google Shape;232;p27"/>
          <p:cNvSpPr txBox="1"/>
          <p:nvPr/>
        </p:nvSpPr>
        <p:spPr>
          <a:xfrm>
            <a:off x="5149600" y="62701"/>
            <a:ext cx="3960099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428737" y="47626"/>
            <a:ext cx="8286599" cy="74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Meet New Delhi Leaders</a:t>
            </a:r>
          </a:p>
        </p:txBody>
      </p:sp>
      <p:sp>
        <p:nvSpPr>
          <p:cNvPr id="30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28736" y="851726"/>
            <a:ext cx="2407334" cy="367741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1E7CB9"/>
                </a:solidFill>
              </a:defRPr>
            </a:pPr>
            <a:r>
              <a:t>Atul Gupta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8X Certified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Salesforce MVP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Founder, CEO of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CloudVandana Solutions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Community Manager at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MentorshipCentral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More than 8 years of experience working in Salesforce domain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Author of “Salesforce Platform Developer I (Apex &amp; Visualforce) Certification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Training” live on Simplilearn</a:t>
            </a:r>
          </a:p>
        </p:txBody>
      </p:sp>
      <p:sp>
        <p:nvSpPr>
          <p:cNvPr id="302" name="Text Placeholder 3"/>
          <p:cNvSpPr txBox="1">
            <a:spLocks noGrp="1"/>
          </p:cNvSpPr>
          <p:nvPr>
            <p:ph type="body" idx="13"/>
          </p:nvPr>
        </p:nvSpPr>
        <p:spPr>
          <a:xfrm>
            <a:off x="4811505" y="925924"/>
            <a:ext cx="2321343" cy="3291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lnSpc>
                <a:spcPct val="150000"/>
              </a:lnSpc>
              <a:defRPr b="1">
                <a:solidFill>
                  <a:srgbClr val="1E7CB9"/>
                </a:solidFill>
              </a:defRPr>
            </a:pPr>
            <a:r>
              <a:t>Nitin Gupta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8X Salesforce Certified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Sales Cloud Consultant | Pardot Consultant | Marketing Cloud Consultant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Speaker</a:t>
            </a:r>
            <a:r>
              <a:rPr b="0"/>
              <a:t> | </a:t>
            </a:r>
            <a:r>
              <a:t>Blogger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New Delhi Salesforce Developer Group Leader</a:t>
            </a:r>
          </a:p>
        </p:txBody>
      </p:sp>
      <p:pic>
        <p:nvPicPr>
          <p:cNvPr id="30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4649" y="1219546"/>
            <a:ext cx="1725132" cy="2002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1430" y="925924"/>
            <a:ext cx="1559180" cy="233877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oogle Shape;232;p27"/>
          <p:cNvSpPr txBox="1"/>
          <p:nvPr/>
        </p:nvSpPr>
        <p:spPr>
          <a:xfrm>
            <a:off x="4776208" y="363711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308" name="object 7"/>
          <p:cNvGrpSpPr/>
          <p:nvPr/>
        </p:nvGrpSpPr>
        <p:grpSpPr>
          <a:xfrm>
            <a:off x="1374219" y="4191000"/>
            <a:ext cx="1000298" cy="952071"/>
            <a:chOff x="0" y="0"/>
            <a:chExt cx="1000296" cy="952070"/>
          </a:xfrm>
        </p:grpSpPr>
        <p:sp>
          <p:nvSpPr>
            <p:cNvPr id="306" name="object 8"/>
            <p:cNvSpPr/>
            <p:nvPr/>
          </p:nvSpPr>
          <p:spPr>
            <a:xfrm>
              <a:off x="0" y="626784"/>
              <a:ext cx="1000297" cy="325287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7" name="object 9"/>
            <p:cNvSpPr/>
            <p:nvPr/>
          </p:nvSpPr>
          <p:spPr>
            <a:xfrm>
              <a:off x="82324" y="0"/>
              <a:ext cx="660392" cy="832396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pic>
        <p:nvPicPr>
          <p:cNvPr id="31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15" name="Mule Event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Mule Event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Conditional routing of request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Error Handling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Global ( Application )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Application ( Flow )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Process Level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Summary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192;p24"/>
          <p:cNvSpPr/>
          <p:nvPr/>
        </p:nvSpPr>
        <p:spPr>
          <a:xfrm>
            <a:off x="7225907" y="681916"/>
            <a:ext cx="1724527" cy="628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 Event Structure</a:t>
            </a:r>
          </a:p>
        </p:txBody>
      </p:sp>
      <p:pic>
        <p:nvPicPr>
          <p:cNvPr id="319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7344" y="4162705"/>
            <a:ext cx="1116506" cy="91797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197;p24"/>
          <p:cNvSpPr txBox="1"/>
          <p:nvPr/>
        </p:nvSpPr>
        <p:spPr>
          <a:xfrm>
            <a:off x="4895774" y="10166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21" name="Rectangle"/>
          <p:cNvSpPr/>
          <p:nvPr/>
        </p:nvSpPr>
        <p:spPr>
          <a:xfrm>
            <a:off x="671942" y="1239253"/>
            <a:ext cx="3859062" cy="3771534"/>
          </a:xfrm>
          <a:prstGeom prst="rect">
            <a:avLst/>
          </a:prstGeom>
          <a:solidFill>
            <a:schemeClr val="accent2">
              <a:satOff val="-1282"/>
              <a:lumOff val="32450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2" name="Rectangle"/>
          <p:cNvSpPr/>
          <p:nvPr/>
        </p:nvSpPr>
        <p:spPr>
          <a:xfrm>
            <a:off x="1331690" y="1743690"/>
            <a:ext cx="2865142" cy="2233105"/>
          </a:xfrm>
          <a:prstGeom prst="rect">
            <a:avLst/>
          </a:prstGeom>
          <a:solidFill>
            <a:schemeClr val="accent1">
              <a:satOff val="-71073"/>
              <a:lumOff val="40196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3" name="Mule Event"/>
          <p:cNvSpPr txBox="1"/>
          <p:nvPr/>
        </p:nvSpPr>
        <p:spPr>
          <a:xfrm>
            <a:off x="1484452" y="1376919"/>
            <a:ext cx="2234042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Mule Event</a:t>
            </a:r>
          </a:p>
        </p:txBody>
      </p:sp>
      <p:sp>
        <p:nvSpPr>
          <p:cNvPr id="324" name="Variables"/>
          <p:cNvSpPr/>
          <p:nvPr/>
        </p:nvSpPr>
        <p:spPr>
          <a:xfrm>
            <a:off x="1330696" y="4055157"/>
            <a:ext cx="2867130" cy="743715"/>
          </a:xfrm>
          <a:prstGeom prst="rect">
            <a:avLst/>
          </a:prstGeom>
          <a:solidFill>
            <a:schemeClr val="accent5">
              <a:satOff val="-14261"/>
              <a:lumOff val="3088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25" name="Attributes"/>
          <p:cNvSpPr/>
          <p:nvPr/>
        </p:nvSpPr>
        <p:spPr>
          <a:xfrm>
            <a:off x="1745404" y="2132419"/>
            <a:ext cx="2037714" cy="489401"/>
          </a:xfrm>
          <a:prstGeom prst="rect">
            <a:avLst/>
          </a:prstGeom>
          <a:solidFill>
            <a:schemeClr val="accent3">
              <a:lumOff val="-639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Attributes</a:t>
            </a:r>
          </a:p>
        </p:txBody>
      </p:sp>
      <p:sp>
        <p:nvSpPr>
          <p:cNvPr id="326" name="Payload"/>
          <p:cNvSpPr/>
          <p:nvPr/>
        </p:nvSpPr>
        <p:spPr>
          <a:xfrm>
            <a:off x="1745404" y="2730719"/>
            <a:ext cx="2037714" cy="1023743"/>
          </a:xfrm>
          <a:prstGeom prst="rect">
            <a:avLst/>
          </a:prstGeom>
          <a:solidFill>
            <a:schemeClr val="accent4">
              <a:satOff val="-27390"/>
              <a:lumOff val="39313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Payload</a:t>
            </a:r>
          </a:p>
        </p:txBody>
      </p:sp>
      <p:sp>
        <p:nvSpPr>
          <p:cNvPr id="327" name="Arrow"/>
          <p:cNvSpPr/>
          <p:nvPr/>
        </p:nvSpPr>
        <p:spPr>
          <a:xfrm>
            <a:off x="4599255" y="1306753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8" name="Arrow"/>
          <p:cNvSpPr/>
          <p:nvPr/>
        </p:nvSpPr>
        <p:spPr>
          <a:xfrm>
            <a:off x="4599255" y="2156399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599255" y="3021870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30" name="Arrow"/>
          <p:cNvSpPr/>
          <p:nvPr/>
        </p:nvSpPr>
        <p:spPr>
          <a:xfrm>
            <a:off x="4631578" y="4206294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31" name="The Data that passes through…"/>
          <p:cNvSpPr txBox="1"/>
          <p:nvPr/>
        </p:nvSpPr>
        <p:spPr>
          <a:xfrm>
            <a:off x="6152981" y="1196452"/>
            <a:ext cx="2666869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Data that passes through </a:t>
            </a:r>
          </a:p>
          <a:p>
            <a:r>
              <a:t>Flows in the app</a:t>
            </a:r>
          </a:p>
        </p:txBody>
      </p:sp>
      <p:sp>
        <p:nvSpPr>
          <p:cNvPr id="332" name="The metadata contained in the…"/>
          <p:cNvSpPr txBox="1"/>
          <p:nvPr/>
        </p:nvSpPr>
        <p:spPr>
          <a:xfrm>
            <a:off x="6152981" y="2051644"/>
            <a:ext cx="2730586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metadata contained in the </a:t>
            </a:r>
          </a:p>
          <a:p>
            <a:r>
              <a:t>message header</a:t>
            </a:r>
          </a:p>
        </p:txBody>
      </p:sp>
      <p:sp>
        <p:nvSpPr>
          <p:cNvPr id="333" name="The Core info of the message"/>
          <p:cNvSpPr txBox="1"/>
          <p:nvPr/>
        </p:nvSpPr>
        <p:spPr>
          <a:xfrm>
            <a:off x="6086908" y="3071936"/>
            <a:ext cx="261375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Core info of the message</a:t>
            </a:r>
          </a:p>
        </p:txBody>
      </p:sp>
      <p:sp>
        <p:nvSpPr>
          <p:cNvPr id="334" name="The metadata that can…"/>
          <p:cNvSpPr txBox="1"/>
          <p:nvPr/>
        </p:nvSpPr>
        <p:spPr>
          <a:xfrm>
            <a:off x="6185548" y="3778759"/>
            <a:ext cx="2211640" cy="94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metadata that can</a:t>
            </a:r>
          </a:p>
          <a:p>
            <a:r>
              <a:t>Be defined &amp; referenced </a:t>
            </a:r>
          </a:p>
          <a:p>
            <a:r>
              <a:t>in the app</a:t>
            </a:r>
          </a:p>
        </p:txBody>
      </p:sp>
      <p:sp>
        <p:nvSpPr>
          <p:cNvPr id="335" name="Mule Events contains the core information that passes…"/>
          <p:cNvSpPr txBox="1"/>
          <p:nvPr/>
        </p:nvSpPr>
        <p:spPr>
          <a:xfrm>
            <a:off x="671942" y="546958"/>
            <a:ext cx="4731486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Mule Events contains the core information that passes </a:t>
            </a:r>
          </a:p>
          <a:p>
            <a:r>
              <a:rPr dirty="0"/>
              <a:t>Runtime.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 Event Structure</a:t>
            </a:r>
          </a:p>
        </p:txBody>
      </p:sp>
      <p:pic>
        <p:nvPicPr>
          <p:cNvPr id="339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42" name="Rectangle"/>
          <p:cNvSpPr/>
          <p:nvPr/>
        </p:nvSpPr>
        <p:spPr>
          <a:xfrm>
            <a:off x="663166" y="800482"/>
            <a:ext cx="3859062" cy="3771534"/>
          </a:xfrm>
          <a:prstGeom prst="rect">
            <a:avLst/>
          </a:prstGeom>
          <a:solidFill>
            <a:schemeClr val="accent2">
              <a:satOff val="-1282"/>
              <a:lumOff val="32450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43" name="Rectangle"/>
          <p:cNvSpPr/>
          <p:nvPr/>
        </p:nvSpPr>
        <p:spPr>
          <a:xfrm>
            <a:off x="1322915" y="1304918"/>
            <a:ext cx="2865141" cy="2233105"/>
          </a:xfrm>
          <a:prstGeom prst="rect">
            <a:avLst/>
          </a:prstGeom>
          <a:solidFill>
            <a:schemeClr val="accent1">
              <a:satOff val="-71073"/>
              <a:lumOff val="40196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44" name="Mule Event"/>
          <p:cNvSpPr txBox="1"/>
          <p:nvPr/>
        </p:nvSpPr>
        <p:spPr>
          <a:xfrm>
            <a:off x="1475676" y="938148"/>
            <a:ext cx="223404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Mule Event</a:t>
            </a:r>
          </a:p>
        </p:txBody>
      </p:sp>
      <p:sp>
        <p:nvSpPr>
          <p:cNvPr id="345" name="Variables"/>
          <p:cNvSpPr/>
          <p:nvPr/>
        </p:nvSpPr>
        <p:spPr>
          <a:xfrm>
            <a:off x="1321921" y="3616385"/>
            <a:ext cx="2867130" cy="743715"/>
          </a:xfrm>
          <a:prstGeom prst="rect">
            <a:avLst/>
          </a:prstGeom>
          <a:solidFill>
            <a:schemeClr val="accent5">
              <a:satOff val="-14261"/>
              <a:lumOff val="3088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46" name="Attributes"/>
          <p:cNvSpPr/>
          <p:nvPr/>
        </p:nvSpPr>
        <p:spPr>
          <a:xfrm>
            <a:off x="1736628" y="1693647"/>
            <a:ext cx="2037715" cy="489401"/>
          </a:xfrm>
          <a:prstGeom prst="rect">
            <a:avLst/>
          </a:prstGeom>
          <a:solidFill>
            <a:schemeClr val="accent3">
              <a:lumOff val="-639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Attributes</a:t>
            </a:r>
          </a:p>
        </p:txBody>
      </p:sp>
      <p:sp>
        <p:nvSpPr>
          <p:cNvPr id="347" name="Payload"/>
          <p:cNvSpPr/>
          <p:nvPr/>
        </p:nvSpPr>
        <p:spPr>
          <a:xfrm>
            <a:off x="1736628" y="2291948"/>
            <a:ext cx="2037715" cy="1023742"/>
          </a:xfrm>
          <a:prstGeom prst="rect">
            <a:avLst/>
          </a:prstGeom>
          <a:solidFill>
            <a:schemeClr val="accent4">
              <a:satOff val="-27390"/>
              <a:lumOff val="39313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Payload</a:t>
            </a:r>
          </a:p>
        </p:txBody>
      </p:sp>
      <p:pic>
        <p:nvPicPr>
          <p:cNvPr id="348" name="Screenshot 2020-01-26 at 4.49.59 PM.png" descr="Screenshot 2020-01-26 at 4.49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1774" y="2843629"/>
            <a:ext cx="3417681" cy="75433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Note that the Mule event is immutable, so every change to an instance of a Mule event results in the creation of a new instance."/>
          <p:cNvSpPr txBox="1">
            <a:spLocks noGrp="1"/>
          </p:cNvSpPr>
          <p:nvPr>
            <p:ph type="body" sz="quarter" idx="1"/>
          </p:nvPr>
        </p:nvSpPr>
        <p:spPr>
          <a:xfrm>
            <a:off x="4954263" y="733231"/>
            <a:ext cx="3843123" cy="1602622"/>
          </a:xfrm>
          <a:prstGeom prst="rect">
            <a:avLst/>
          </a:prstGeom>
        </p:spPr>
        <p:txBody>
          <a:bodyPr/>
          <a:lstStyle>
            <a:lvl1pPr marL="0" algn="just" defTabSz="457200">
              <a:lnSpc>
                <a:spcPts val="3700"/>
              </a:lnSpc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Note that the Mule event is immutable, so every change to an instance of a Mule event results in the creation of a new instance.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Conditional routing of the Event</a:t>
            </a:r>
          </a:p>
        </p:txBody>
      </p:sp>
      <p:pic>
        <p:nvPicPr>
          <p:cNvPr id="353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356" name="Screenshot 2020-01-26 at 4.48.30 PM.png" descr="Screenshot 2020-01-26 at 4.48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944" y="651459"/>
            <a:ext cx="4517294" cy="355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Default Error Handling</a:t>
            </a:r>
          </a:p>
        </p:txBody>
      </p:sp>
      <p:pic>
        <p:nvPicPr>
          <p:cNvPr id="360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63" name="If there is no Error handler is defined “mulesoft default error handler is used”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If there is no Error handler is defined “</a:t>
            </a:r>
            <a:r>
              <a:rPr b="1"/>
              <a:t>mulesoft default error handler is used</a:t>
            </a:r>
            <a:r>
              <a:t>”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Globally handles all the message or error thrown in the mule Application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Stops the Execution of the flow and logs information about the error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Cann’t be configured</a:t>
            </a:r>
          </a:p>
        </p:txBody>
      </p:sp>
      <p:pic>
        <p:nvPicPr>
          <p:cNvPr id="364" name="Screenshot 2020-01-26 at 4.55.51 PM.png" descr="Screenshot 2020-01-26 at 4.55.5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445" y="2154676"/>
            <a:ext cx="7009528" cy="175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force PPT Template - 2018 ">
  <a:themeElements>
    <a:clrScheme name="Salesforce PPT Template - 2018 ">
      <a:dk1>
        <a:srgbClr val="073763"/>
      </a:dk1>
      <a:lt1>
        <a:srgbClr val="FFFFFF"/>
      </a:lt1>
      <a:dk2>
        <a:srgbClr val="A7A7A7"/>
      </a:dk2>
      <a:lt2>
        <a:srgbClr val="535353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0000FF"/>
      </a:hlink>
      <a:folHlink>
        <a:srgbClr val="FF00FF"/>
      </a:folHlink>
    </a:clrScheme>
    <a:fontScheme name="Salesforce PPT Template - 2018 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alesforce PPT Template - 2018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05CA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7376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alesforce PPT Template - 2018 ">
  <a:themeElements>
    <a:clrScheme name="Salesforce PPT Template - 2018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0000FF"/>
      </a:hlink>
      <a:folHlink>
        <a:srgbClr val="FF00FF"/>
      </a:folHlink>
    </a:clrScheme>
    <a:fontScheme name="Salesforce PPT Template - 2018 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alesforce PPT Template - 2018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05CA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7376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941</Words>
  <Application>Microsoft Office PowerPoint</Application>
  <PresentationFormat>On-screen Show (16:9)</PresentationFormat>
  <Paragraphs>245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Helvetica</vt:lpstr>
      <vt:lpstr>Patua One</vt:lpstr>
      <vt:lpstr>Salesforce PPT Template - 2018 </vt:lpstr>
      <vt:lpstr>New Delhi Salesforce Developer Group</vt:lpstr>
      <vt:lpstr>About Me</vt:lpstr>
      <vt:lpstr>About New Delhi Salesforce DG</vt:lpstr>
      <vt:lpstr>Meet New Delhi Leaders</vt:lpstr>
      <vt:lpstr>Agenda</vt:lpstr>
      <vt:lpstr>Mule Event Structure</vt:lpstr>
      <vt:lpstr>Mule Event Structure</vt:lpstr>
      <vt:lpstr>Conditional routing of the Event</vt:lpstr>
      <vt:lpstr>Mulesoft : Default Error Handling</vt:lpstr>
      <vt:lpstr>Mulesoft : Default Error Handling</vt:lpstr>
      <vt:lpstr>Information returned from HTTP listeners</vt:lpstr>
      <vt:lpstr>Mulesoft : Global Error Handler</vt:lpstr>
      <vt:lpstr>Mulesoft : Error Handler Scenario 1</vt:lpstr>
      <vt:lpstr>Mulesoft : Error Handler Scenario 2</vt:lpstr>
      <vt:lpstr>Mulesoft : Error Handler Scenario 3</vt:lpstr>
      <vt:lpstr>Mulesoft : Error Handler Scenario 4</vt:lpstr>
      <vt:lpstr>Mulesoft : Handling Error at Flow Level</vt:lpstr>
      <vt:lpstr>Mulesoft : Error Handler Scenario 5</vt:lpstr>
      <vt:lpstr>Mulesoft : Error Handler Scenario 6</vt:lpstr>
      <vt:lpstr>Mulesoft : Handling Error at Processors Level</vt:lpstr>
      <vt:lpstr>Mulesoft : Error Handling Scenario</vt:lpstr>
      <vt:lpstr>Mulesoft : Summary</vt:lpstr>
      <vt:lpstr>Follow Me</vt:lpstr>
      <vt:lpstr>Follow &amp; Join New Delhi Salesforce DG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Delhi Salesforce Developer Group</dc:title>
  <cp:lastModifiedBy>Singh, Amit</cp:lastModifiedBy>
  <cp:revision>3</cp:revision>
  <dcterms:modified xsi:type="dcterms:W3CDTF">2020-02-08T05:30:57Z</dcterms:modified>
</cp:coreProperties>
</file>